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65.jpg" ContentType="image/jpe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721" r:id="rId2"/>
    <p:sldId id="765" r:id="rId3"/>
    <p:sldId id="259" r:id="rId4"/>
    <p:sldId id="6394" r:id="rId5"/>
    <p:sldId id="6395" r:id="rId6"/>
    <p:sldId id="6396" r:id="rId7"/>
    <p:sldId id="6473" r:id="rId8"/>
    <p:sldId id="6397" r:id="rId9"/>
    <p:sldId id="6410" r:id="rId10"/>
    <p:sldId id="6518" r:id="rId11"/>
    <p:sldId id="6506" r:id="rId12"/>
    <p:sldId id="6403" r:id="rId13"/>
    <p:sldId id="6497" r:id="rId14"/>
    <p:sldId id="6399" r:id="rId15"/>
    <p:sldId id="6495" r:id="rId16"/>
    <p:sldId id="6492" r:id="rId17"/>
    <p:sldId id="6462" r:id="rId18"/>
    <p:sldId id="6496" r:id="rId19"/>
    <p:sldId id="6461" r:id="rId20"/>
    <p:sldId id="6505" r:id="rId21"/>
    <p:sldId id="6519" r:id="rId22"/>
    <p:sldId id="6400" r:id="rId23"/>
    <p:sldId id="6477" r:id="rId24"/>
    <p:sldId id="6512" r:id="rId25"/>
    <p:sldId id="6507" r:id="rId26"/>
    <p:sldId id="6517" r:id="rId27"/>
    <p:sldId id="6471" r:id="rId28"/>
    <p:sldId id="6478" r:id="rId29"/>
    <p:sldId id="6479" r:id="rId30"/>
    <p:sldId id="6523" r:id="rId31"/>
    <p:sldId id="6549" r:id="rId32"/>
    <p:sldId id="6499" r:id="rId33"/>
    <p:sldId id="6482" r:id="rId34"/>
    <p:sldId id="6481" r:id="rId35"/>
    <p:sldId id="6480" r:id="rId36"/>
    <p:sldId id="6486" r:id="rId37"/>
    <p:sldId id="6483" r:id="rId38"/>
    <p:sldId id="6407" r:id="rId39"/>
    <p:sldId id="6498" r:id="rId40"/>
    <p:sldId id="6409" r:id="rId41"/>
    <p:sldId id="6536" r:id="rId42"/>
    <p:sldId id="6489" r:id="rId43"/>
    <p:sldId id="6534" r:id="rId44"/>
    <p:sldId id="6491" r:id="rId45"/>
    <p:sldId id="6524" r:id="rId46"/>
    <p:sldId id="6508" r:id="rId47"/>
    <p:sldId id="6404" r:id="rId48"/>
    <p:sldId id="6405" r:id="rId49"/>
    <p:sldId id="6464" r:id="rId50"/>
    <p:sldId id="408" r:id="rId51"/>
    <p:sldId id="6412" r:id="rId52"/>
    <p:sldId id="6494" r:id="rId53"/>
    <p:sldId id="6516" r:id="rId54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8000"/>
    <a:srgbClr val="1078C1"/>
    <a:srgbClr val="1386D6"/>
    <a:srgbClr val="FF3300"/>
    <a:srgbClr val="CCCC00"/>
    <a:srgbClr val="33CC33"/>
    <a:srgbClr val="009900"/>
    <a:srgbClr val="FF6600"/>
    <a:srgbClr val="FF9933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77" autoAdjust="0"/>
    <p:restoredTop sz="85714" autoAdjust="0"/>
  </p:normalViewPr>
  <p:slideViewPr>
    <p:cSldViewPr>
      <p:cViewPr varScale="1">
        <p:scale>
          <a:sx n="109" d="100"/>
          <a:sy n="109" d="100"/>
        </p:scale>
        <p:origin x="268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3101" y="8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image" Target="../media/image1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>
                <a:solidFill>
                  <a:srgbClr val="0066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68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solidFill>
                  <a:srgbClr val="0066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68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>
                <a:solidFill>
                  <a:srgbClr val="0066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68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solidFill>
                  <a:srgbClr val="0066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8857D9C-9BDF-9648-83EC-368A8E6EE156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648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>
                <a:solidFill>
                  <a:srgbClr val="006600"/>
                </a:solidFill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solidFill>
                  <a:srgbClr val="006600"/>
                </a:solidFill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>
                <a:solidFill>
                  <a:srgbClr val="006600"/>
                </a:solidFill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solidFill>
                  <a:srgbClr val="006600"/>
                </a:solidFill>
                <a:latin typeface="Arial"/>
              </a:defRPr>
            </a:lvl1pPr>
          </a:lstStyle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5390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ＭＳ Ｐゴシック" pitchFamily="-9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endParaRPr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BD01FE2-CE3D-AB4B-8A80-BB238B65A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481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809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385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689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718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751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19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005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055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2285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757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8125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5175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1851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534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7723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218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3655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9876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18D29-9AB2-9945-ACFB-D592CD8DCA3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806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2378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769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7AAD8-6C39-2B48-A02F-6D295897D41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908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3744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9778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4292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174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9754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2544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972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5974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9404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490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2043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0714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6113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 check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6853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4158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43B9B-87D0-4380-A962-F69BD125AC4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885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5499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014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990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487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604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41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1437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98269" y="6587068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D4F87-C97F-1D4A-A9D3-119773BE0D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83898-3781-BA46-87B7-F9634383D8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89060-9A8C-3246-AA0B-7512A5D22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FC3DD-F780-924B-90EE-0A0105F87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1D4ED-2DA9-9F40-A068-D189D5533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8504A-6BB3-8E43-B07B-613134F73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AD990-AC9E-404A-A80F-9B4AAFEBFD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2F2A4-9D41-564E-8AF9-CDF8F3F29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BDFA4-33B9-604A-9798-748F7B2BC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806D3-6812-5B49-A4C5-E0349D2E0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70F82-7B98-1342-B562-A050EBEE8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85194-6643-D740-B706-47402A407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84720" y="656844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/>
              </a:defRPr>
            </a:lvl1pPr>
          </a:lstStyle>
          <a:p>
            <a:pPr>
              <a:defRPr/>
            </a:pPr>
            <a:fld id="{5FBA782B-7F8E-FE49-9CD2-89C2F8A212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97" charset="-128"/>
          <a:cs typeface="ＭＳ Ｐゴシック" pitchFamily="-9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pitchFamily="-97" charset="-128"/>
          <a:cs typeface="ＭＳ Ｐゴシック" pitchFamily="-9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pitchFamily="-97" charset="-128"/>
          <a:cs typeface="ＭＳ Ｐゴシック" pitchFamily="-9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pitchFamily="-97" charset="-128"/>
          <a:cs typeface="ＭＳ Ｐゴシック" pitchFamily="-9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97" charset="-128"/>
          <a:cs typeface="ＭＳ Ｐゴシック" pitchFamily="-9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9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9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9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9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hyperlink" Target="https://bioinformatics-core-shared-training.github.io/cruk-summer-school-2018/SingleCell/slides/2018-07-25_CRUK_CI_summer_school-scRNAseq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ioinformatics-core-shared-training.github.io/cruk-summer-school-2018/SingleCell/slides/2018-07-25_CRUK_CI_summer_school-scRNAseq.pdf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hyperlink" Target="https://bioinformatics-core-shared-training.github.io/cruk-summer-school-2018/SingleCell/slides/2018-07-25_CRUK_CI_summer_school-scRNAseq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hyperlink" Target="https://doi.org/10.15252/msb.20188746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5252/msb.20188746" TargetMode="External"/><Relationship Id="rId5" Type="http://schemas.openxmlformats.org/officeDocument/2006/relationships/hyperlink" Target="https://www.biorxiv.org/content/10.1101/241646v1.full" TargetMode="External"/><Relationship Id="rId4" Type="http://schemas.openxmlformats.org/officeDocument/2006/relationships/hyperlink" Target="https://doi.org/10.3389/fgene.2021.646936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3389/fgene.2021.646936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nbviewer.org/github/YeoLab/single-cell-bioinformatics/tree/master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13" Type="http://schemas.openxmlformats.org/officeDocument/2006/relationships/image" Target="../media/image89.png"/><Relationship Id="rId3" Type="http://schemas.openxmlformats.org/officeDocument/2006/relationships/image" Target="../media/image770.png"/><Relationship Id="rId7" Type="http://schemas.openxmlformats.org/officeDocument/2006/relationships/image" Target="../media/image86.png"/><Relationship Id="rId12" Type="http://schemas.openxmlformats.org/officeDocument/2006/relationships/image" Target="../media/image8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870.png"/><Relationship Id="rId5" Type="http://schemas.openxmlformats.org/officeDocument/2006/relationships/image" Target="../media/image84.png"/><Relationship Id="rId15" Type="http://schemas.openxmlformats.org/officeDocument/2006/relationships/image" Target="../media/image91.png"/><Relationship Id="rId10" Type="http://schemas.openxmlformats.org/officeDocument/2006/relationships/image" Target="../media/image88.png"/><Relationship Id="rId4" Type="http://schemas.openxmlformats.org/officeDocument/2006/relationships/image" Target="../media/image83.png"/><Relationship Id="rId9" Type="http://schemas.openxmlformats.org/officeDocument/2006/relationships/image" Target="../media/image87.png"/><Relationship Id="rId1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0.png"/><Relationship Id="rId3" Type="http://schemas.openxmlformats.org/officeDocument/2006/relationships/image" Target="../media/image9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93.png"/><Relationship Id="rId9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6.png"/><Relationship Id="rId7" Type="http://schemas.openxmlformats.org/officeDocument/2006/relationships/image" Target="../media/image85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hyperlink" Target="https://towardsdatascience.com/an-introduction-to-t-sne-with-python-example-5a3a293108d1" TargetMode="External"/><Relationship Id="rId4" Type="http://schemas.openxmlformats.org/officeDocument/2006/relationships/image" Target="../media/image8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map-learn.readthedocs.io/en/latest/how_umap_works.html" TargetMode="External"/><Relationship Id="rId5" Type="http://schemas.openxmlformats.org/officeDocument/2006/relationships/hyperlink" Target="https://nbisweden.github.io/excelerate-scRNAseq/session-dim-reduction/lecture_dimensionality_reduction.pdf" TargetMode="External"/><Relationship Id="rId4" Type="http://schemas.openxmlformats.org/officeDocument/2006/relationships/hyperlink" Target="https://www.youtube.com/watch?v=nq6iPZVUxZU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hyperlink" Target="https://arxiv.org/abs/1802.03426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wardsdatascience.com/how-exactly-umap-works-13e3040e1668" TargetMode="External"/><Relationship Id="rId5" Type="http://schemas.openxmlformats.org/officeDocument/2006/relationships/image" Target="../media/image104.png"/><Relationship Id="rId10" Type="http://schemas.openxmlformats.org/officeDocument/2006/relationships/image" Target="../media/image116.png"/><Relationship Id="rId4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5.png"/><Relationship Id="rId7" Type="http://schemas.openxmlformats.org/officeDocument/2006/relationships/hyperlink" Target="https://arxiv.org/abs/1802.03426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wardsdatascience.com/how-exactly-umap-works-13e3040e1668" TargetMode="External"/><Relationship Id="rId5" Type="http://schemas.openxmlformats.org/officeDocument/2006/relationships/image" Target="../media/image107.png"/><Relationship Id="rId10" Type="http://schemas.openxmlformats.org/officeDocument/2006/relationships/image" Target="../media/image121.png"/><Relationship Id="rId4" Type="http://schemas.openxmlformats.org/officeDocument/2006/relationships/image" Target="../media/image106.png"/><Relationship Id="rId9" Type="http://schemas.openxmlformats.org/officeDocument/2006/relationships/image" Target="../media/image62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2.03426" TargetMode="External"/><Relationship Id="rId7" Type="http://schemas.openxmlformats.org/officeDocument/2006/relationships/image" Target="../media/image109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gif"/><Relationship Id="rId4" Type="http://schemas.openxmlformats.org/officeDocument/2006/relationships/hyperlink" Target="https://towardsdatascience.com/how-exactly-umap-works-13e3040e1668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62.sv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hyperlink" Target="https://biocellgen-public.svi.edu.au/mig_2019_scrnaseq-workshop/clustering-and-cell-annotation.html#ref-traag2019louvain" TargetMode="External"/><Relationship Id="rId4" Type="http://schemas.openxmlformats.org/officeDocument/2006/relationships/hyperlink" Target="https://biocellgen-public.svi.edu.au/mig_2019_scrnaseq-workshop/clustering-and-cell-annotation.html#ref-blondel2008fas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11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8.emf"/><Relationship Id="rId4" Type="http://schemas.openxmlformats.org/officeDocument/2006/relationships/oleObject" Target="../embeddings/oleObject1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hyperlink" Target="https://biocellgen-public.svi.edu.au/mig_2019_scrnaseq-workshop/public/clustering-and-cell-annotation.html#ref-freytag2018comparison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67.png"/><Relationship Id="rId4" Type="http://schemas.openxmlformats.org/officeDocument/2006/relationships/hyperlink" Target="https://doi.org/10.1038/s41586-020-2157-4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34" Type="http://schemas.openxmlformats.org/officeDocument/2006/relationships/image" Target="../media/image54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32" Type="http://schemas.openxmlformats.org/officeDocument/2006/relationships/image" Target="../media/image52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Relationship Id="rId8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600200"/>
          </a:xfrm>
        </p:spPr>
        <p:txBody>
          <a:bodyPr/>
          <a:lstStyle/>
          <a:p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Single cell RNA-seq analysis</a:t>
            </a:r>
            <a:br>
              <a:rPr lang="en-US" sz="4000" dirty="0"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sz="3200" dirty="0">
                <a:ea typeface="ＭＳ Ｐゴシック" pitchFamily="-110" charset="-128"/>
                <a:cs typeface="ＭＳ Ｐゴシック" pitchFamily="-110" charset="-128"/>
              </a:rPr>
              <a:t>Part I: data processing &amp; analysis</a:t>
            </a:r>
            <a:endParaRPr lang="en-US" sz="2400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514601"/>
            <a:ext cx="6858000" cy="1752600"/>
          </a:xfrm>
        </p:spPr>
        <p:txBody>
          <a:bodyPr/>
          <a:lstStyle/>
          <a:p>
            <a:r>
              <a:rPr lang="en-US" dirty="0"/>
              <a:t>BMI/CS 776 </a:t>
            </a:r>
          </a:p>
          <a:p>
            <a:r>
              <a:rPr lang="en-US" dirty="0"/>
              <a:t>www.biostat.wisc.edu/bmi776/</a:t>
            </a:r>
          </a:p>
          <a:p>
            <a:r>
              <a:rPr lang="en-US" dirty="0"/>
              <a:t>Spring 2022</a:t>
            </a:r>
          </a:p>
          <a:p>
            <a:r>
              <a:rPr lang="en-US" dirty="0" err="1"/>
              <a:t>Daifeng</a:t>
            </a:r>
            <a:r>
              <a:rPr lang="en-US" dirty="0"/>
              <a:t> Wang</a:t>
            </a:r>
          </a:p>
          <a:p>
            <a:r>
              <a:rPr lang="en-US" dirty="0" err="1"/>
              <a:t>daifeng.wang@wisc.edu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9728" y="6611779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0066"/>
                </a:solidFill>
                <a:latin typeface="Arial" pitchFamily="-111" charset="0"/>
              </a:rPr>
              <a:t>These slides, excluding third-party material, are licensed under </a:t>
            </a:r>
            <a:r>
              <a:rPr lang="en-US" sz="1100" dirty="0">
                <a:latin typeface="Arial" pitchFamily="-111" charset="0"/>
                <a:hlinkClick r:id="rId3"/>
              </a:rPr>
              <a:t>CC BY-NC 4.0</a:t>
            </a:r>
            <a:r>
              <a:rPr lang="en-US" sz="1100" dirty="0">
                <a:latin typeface="Arial" pitchFamily="-111" charset="0"/>
              </a:rPr>
              <a:t> </a:t>
            </a:r>
            <a:r>
              <a:rPr lang="en-US" sz="1100" dirty="0">
                <a:solidFill>
                  <a:srgbClr val="000066"/>
                </a:solidFill>
                <a:latin typeface="Arial" pitchFamily="-111" charset="0"/>
              </a:rPr>
              <a:t>by Mark Craven, Colin Dewey, Anthony </a:t>
            </a:r>
            <a:r>
              <a:rPr lang="en-US" sz="1100" dirty="0" err="1">
                <a:solidFill>
                  <a:srgbClr val="000066"/>
                </a:solidFill>
                <a:latin typeface="Arial" pitchFamily="-111" charset="0"/>
              </a:rPr>
              <a:t>Gitter</a:t>
            </a:r>
            <a:r>
              <a:rPr lang="en-US" sz="1100" dirty="0">
                <a:solidFill>
                  <a:srgbClr val="000066"/>
                </a:solidFill>
                <a:latin typeface="Arial" pitchFamily="-111" charset="0"/>
              </a:rPr>
              <a:t> and </a:t>
            </a:r>
            <a:r>
              <a:rPr lang="en-US" sz="1100" dirty="0" err="1">
                <a:solidFill>
                  <a:srgbClr val="000066"/>
                </a:solidFill>
                <a:latin typeface="Arial" pitchFamily="-111" charset="0"/>
              </a:rPr>
              <a:t>Daifeng</a:t>
            </a:r>
            <a:r>
              <a:rPr lang="en-US" sz="1100" dirty="0">
                <a:solidFill>
                  <a:srgbClr val="000066"/>
                </a:solidFill>
                <a:latin typeface="Arial" pitchFamily="-111" charset="0"/>
              </a:rPr>
              <a:t> Wang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134C30-9D87-814D-8C14-0E1A44BCE10F}"/>
              </a:ext>
            </a:extLst>
          </p:cNvPr>
          <p:cNvSpPr txBox="1"/>
          <p:nvPr/>
        </p:nvSpPr>
        <p:spPr>
          <a:xfrm>
            <a:off x="0" y="6211669"/>
            <a:ext cx="3192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Thanks to Ting </a:t>
            </a:r>
            <a:r>
              <a:rPr lang="en-US" i="1" dirty="0" err="1">
                <a:solidFill>
                  <a:srgbClr val="C00000"/>
                </a:solidFill>
              </a:rPr>
              <a:t>Jin</a:t>
            </a:r>
            <a:r>
              <a:rPr lang="en-US" i="1" dirty="0">
                <a:solidFill>
                  <a:srgbClr val="C00000"/>
                </a:solidFill>
              </a:rPr>
              <a:t> for slides!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r>
              <a:rPr lang="en-US" sz="2800" dirty="0">
                <a:solidFill>
                  <a:schemeClr val="accent4"/>
                </a:solidFill>
              </a:rPr>
              <a:t>Introduction on single cell RNA sequencing </a:t>
            </a:r>
          </a:p>
          <a:p>
            <a:r>
              <a:rPr lang="en-US" sz="2800" b="1" dirty="0">
                <a:solidFill>
                  <a:schemeClr val="tx2"/>
                </a:solidFill>
              </a:rPr>
              <a:t>Single cell RNA sequencing (</a:t>
            </a:r>
            <a:r>
              <a:rPr lang="en-US" sz="2800" b="1" dirty="0" err="1">
                <a:solidFill>
                  <a:schemeClr val="tx2"/>
                </a:solidFill>
              </a:rPr>
              <a:t>scRNA-seq</a:t>
            </a:r>
            <a:r>
              <a:rPr lang="en-US" sz="2800" b="1" dirty="0">
                <a:solidFill>
                  <a:schemeClr val="tx2"/>
                </a:solidFill>
              </a:rPr>
              <a:t>) data processing</a:t>
            </a:r>
          </a:p>
          <a:p>
            <a:r>
              <a:rPr lang="en-US" sz="2800" dirty="0" err="1"/>
              <a:t>scRNA</a:t>
            </a:r>
            <a:r>
              <a:rPr lang="en-US" sz="2800" dirty="0"/>
              <a:t>-seq data analysis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6200" y="152400"/>
            <a:ext cx="899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9pPr>
          </a:lstStyle>
          <a:p>
            <a:r>
              <a:rPr lang="en-US" sz="4000" kern="0" dirty="0">
                <a:ea typeface="ＭＳ Ｐゴシック" pitchFamily="-110" charset="-128"/>
                <a:cs typeface="ＭＳ Ｐゴシック" pitchFamily="-110" charset="-128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455260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9EB25-1648-0C4B-9922-EAAF42F04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1995"/>
            <a:ext cx="9120545" cy="1143000"/>
          </a:xfrm>
        </p:spPr>
        <p:txBody>
          <a:bodyPr/>
          <a:lstStyle/>
          <a:p>
            <a:r>
              <a:rPr lang="en-US" sz="4000" dirty="0"/>
              <a:t>Single-cell RNA sequencing </a:t>
            </a:r>
            <a:br>
              <a:rPr lang="en-US" sz="4000" dirty="0"/>
            </a:br>
            <a:r>
              <a:rPr lang="en-US" sz="4000" dirty="0"/>
              <a:t>(</a:t>
            </a:r>
            <a:r>
              <a:rPr lang="en-US" sz="4000" dirty="0" err="1"/>
              <a:t>scRNA-seq</a:t>
            </a:r>
            <a:r>
              <a:rPr lang="en-US" sz="4000" dirty="0"/>
              <a:t>)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2AF43-4C97-9C43-A48A-38DE51B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6DDD0B-838F-1C4A-A545-8F77A2A7ABE0}"/>
              </a:ext>
            </a:extLst>
          </p:cNvPr>
          <p:cNvSpPr txBox="1"/>
          <p:nvPr/>
        </p:nvSpPr>
        <p:spPr>
          <a:xfrm>
            <a:off x="0" y="6642556"/>
            <a:ext cx="70503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Lafzi</a:t>
            </a:r>
            <a:r>
              <a:rPr lang="en-US" sz="800" dirty="0"/>
              <a:t> et al. Tutorial: guidelines for the experimental design of single-cell RNA sequencing studies, Nature Protocols 2018 (https://</a:t>
            </a:r>
            <a:r>
              <a:rPr lang="en-US" sz="800" dirty="0" err="1"/>
              <a:t>doi.org</a:t>
            </a:r>
            <a:r>
              <a:rPr lang="en-US" sz="800" dirty="0"/>
              <a:t>/10.1038/s41596-018-0073-y)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00D368-499F-ED47-AAAA-CA7B44DCE141}"/>
              </a:ext>
            </a:extLst>
          </p:cNvPr>
          <p:cNvSpPr txBox="1"/>
          <p:nvPr/>
        </p:nvSpPr>
        <p:spPr>
          <a:xfrm>
            <a:off x="314908" y="2209800"/>
            <a:ext cx="69698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Step1: Sample preparation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Step2: Single-cell RNA sequencing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Step3: Data processing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Step4: Data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844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88602C4-F386-8F4C-AF6F-325C8F538B96}"/>
              </a:ext>
            </a:extLst>
          </p:cNvPr>
          <p:cNvSpPr txBox="1"/>
          <p:nvPr/>
        </p:nvSpPr>
        <p:spPr>
          <a:xfrm>
            <a:off x="168409" y="1213502"/>
            <a:ext cx="4955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 1 - Sample preparation: cells are physically separated into a single-cell solution from which specific cell types can be enriched or excluded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99EB25-1648-0C4B-9922-EAAF42F04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-11575"/>
            <a:ext cx="7772400" cy="1143000"/>
          </a:xfrm>
        </p:spPr>
        <p:txBody>
          <a:bodyPr/>
          <a:lstStyle/>
          <a:p>
            <a:r>
              <a:rPr lang="en-US" dirty="0" err="1"/>
              <a:t>scRNA-seq</a:t>
            </a:r>
            <a:r>
              <a:rPr lang="en-US" dirty="0"/>
              <a:t>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2AF43-4C97-9C43-A48A-38DE51B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9D3994-D08D-554D-955C-39A5A350959E}"/>
              </a:ext>
            </a:extLst>
          </p:cNvPr>
          <p:cNvGrpSpPr/>
          <p:nvPr/>
        </p:nvGrpSpPr>
        <p:grpSpPr>
          <a:xfrm>
            <a:off x="76200" y="2895600"/>
            <a:ext cx="6029446" cy="3158019"/>
            <a:chOff x="114300" y="3505036"/>
            <a:chExt cx="6029446" cy="3158019"/>
          </a:xfrm>
        </p:grpSpPr>
        <p:pic>
          <p:nvPicPr>
            <p:cNvPr id="190466" name="Picture 2" descr="Fig. 1">
              <a:extLst>
                <a:ext uri="{FF2B5EF4-FFF2-40B4-BE49-F238E27FC236}">
                  <a16:creationId xmlns:a16="http://schemas.microsoft.com/office/drawing/2014/main" id="{637EEB6A-80B4-DB43-A4A9-DF9C4E2657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370" b="49174"/>
            <a:stretch/>
          </p:blipFill>
          <p:spPr bwMode="auto">
            <a:xfrm>
              <a:off x="114300" y="3505036"/>
              <a:ext cx="6029446" cy="3063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28C54E1-9455-7F46-A926-6B59590AF19A}"/>
                </a:ext>
              </a:extLst>
            </p:cNvPr>
            <p:cNvSpPr/>
            <p:nvPr/>
          </p:nvSpPr>
          <p:spPr bwMode="auto">
            <a:xfrm>
              <a:off x="4267200" y="6510655"/>
              <a:ext cx="609600" cy="1524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6DDD0B-838F-1C4A-A545-8F77A2A7ABE0}"/>
              </a:ext>
            </a:extLst>
          </p:cNvPr>
          <p:cNvSpPr txBox="1"/>
          <p:nvPr/>
        </p:nvSpPr>
        <p:spPr>
          <a:xfrm>
            <a:off x="0" y="6627763"/>
            <a:ext cx="70503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Lafzi</a:t>
            </a:r>
            <a:r>
              <a:rPr lang="en-US" sz="800" dirty="0"/>
              <a:t> et al. Tutorial: guidelines for the experimental design of single-cell RNA sequencing studies, Nature Protocols 2018 (https://</a:t>
            </a:r>
            <a:r>
              <a:rPr lang="en-US" sz="800" dirty="0" err="1"/>
              <a:t>doi.org</a:t>
            </a:r>
            <a:r>
              <a:rPr lang="en-US" sz="800" dirty="0"/>
              <a:t>/10.1038/s41596-018-0073-y)</a:t>
            </a:r>
          </a:p>
        </p:txBody>
      </p:sp>
      <p:pic>
        <p:nvPicPr>
          <p:cNvPr id="9" name="Picture 2" descr="Fig. 1">
            <a:extLst>
              <a:ext uri="{FF2B5EF4-FFF2-40B4-BE49-F238E27FC236}">
                <a16:creationId xmlns:a16="http://schemas.microsoft.com/office/drawing/2014/main" id="{F048685C-21BA-3B44-B2CA-1694843A6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5" b="49174"/>
          <a:stretch/>
        </p:blipFill>
        <p:spPr bwMode="auto">
          <a:xfrm>
            <a:off x="6151650" y="2895599"/>
            <a:ext cx="2890777" cy="306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525850-5120-BD4A-85A8-ABB5405C2F7E}"/>
              </a:ext>
            </a:extLst>
          </p:cNvPr>
          <p:cNvSpPr/>
          <p:nvPr/>
        </p:nvSpPr>
        <p:spPr>
          <a:xfrm>
            <a:off x="5791200" y="121350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 2 - Single-cell RNA sequencing </a:t>
            </a:r>
          </a:p>
        </p:txBody>
      </p:sp>
    </p:spTree>
    <p:extLst>
      <p:ext uri="{BB962C8B-B14F-4D97-AF65-F5344CB8AC3E}">
        <p14:creationId xmlns:p14="http://schemas.microsoft.com/office/powerpoint/2010/main" val="3381780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9EB25-1648-0C4B-9922-EAAF42F04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216" y="11575"/>
            <a:ext cx="7772400" cy="1143000"/>
          </a:xfrm>
        </p:spPr>
        <p:txBody>
          <a:bodyPr/>
          <a:lstStyle/>
          <a:p>
            <a:r>
              <a:rPr lang="en-US" dirty="0" err="1"/>
              <a:t>scRNA-seq</a:t>
            </a:r>
            <a:r>
              <a:rPr lang="en-US" dirty="0"/>
              <a:t>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2AF43-4C97-9C43-A48A-38DE51B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6DDD0B-838F-1C4A-A545-8F77A2A7ABE0}"/>
              </a:ext>
            </a:extLst>
          </p:cNvPr>
          <p:cNvSpPr txBox="1"/>
          <p:nvPr/>
        </p:nvSpPr>
        <p:spPr>
          <a:xfrm>
            <a:off x="0" y="6627763"/>
            <a:ext cx="70503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Lafzi</a:t>
            </a:r>
            <a:r>
              <a:rPr lang="en-US" sz="800" dirty="0"/>
              <a:t> et al. Tutorial: guidelines for the experimental design of single-cell RNA sequencing studies, Nature Protocols 2018 (https://</a:t>
            </a:r>
            <a:r>
              <a:rPr lang="en-US" sz="800" dirty="0" err="1"/>
              <a:t>doi.org</a:t>
            </a:r>
            <a:r>
              <a:rPr lang="en-US" sz="800" dirty="0"/>
              <a:t>/10.1038/s41596-018-0073-y)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4036B28-13CB-224C-8227-64F1003045E0}"/>
              </a:ext>
            </a:extLst>
          </p:cNvPr>
          <p:cNvGrpSpPr/>
          <p:nvPr/>
        </p:nvGrpSpPr>
        <p:grpSpPr>
          <a:xfrm>
            <a:off x="1371600" y="2666999"/>
            <a:ext cx="6264790" cy="3960763"/>
            <a:chOff x="-71459" y="3540828"/>
            <a:chExt cx="4529159" cy="3088572"/>
          </a:xfrm>
        </p:grpSpPr>
        <p:pic>
          <p:nvPicPr>
            <p:cNvPr id="6" name="Picture 2" descr="Fig. 1">
              <a:extLst>
                <a:ext uri="{FF2B5EF4-FFF2-40B4-BE49-F238E27FC236}">
                  <a16:creationId xmlns:a16="http://schemas.microsoft.com/office/drawing/2014/main" id="{067CCC8D-F180-FA4E-9671-7303481B2D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0693"/>
            <a:stretch/>
          </p:blipFill>
          <p:spPr bwMode="auto">
            <a:xfrm>
              <a:off x="0" y="3657600"/>
              <a:ext cx="4457700" cy="297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hord 2">
              <a:extLst>
                <a:ext uri="{FF2B5EF4-FFF2-40B4-BE49-F238E27FC236}">
                  <a16:creationId xmlns:a16="http://schemas.microsoft.com/office/drawing/2014/main" id="{A706BD31-8D6E-3347-9855-B72F92BD2A04}"/>
                </a:ext>
              </a:extLst>
            </p:cNvPr>
            <p:cNvSpPr/>
            <p:nvPr/>
          </p:nvSpPr>
          <p:spPr bwMode="auto">
            <a:xfrm rot="4074556">
              <a:off x="-79719" y="3549088"/>
              <a:ext cx="533400" cy="516879"/>
            </a:xfrm>
            <a:prstGeom prst="chord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153E902-7D76-6B4D-AC13-0797D4749F26}"/>
              </a:ext>
            </a:extLst>
          </p:cNvPr>
          <p:cNvSpPr txBox="1"/>
          <p:nvPr/>
        </p:nvSpPr>
        <p:spPr>
          <a:xfrm>
            <a:off x="473242" y="1011274"/>
            <a:ext cx="84633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 3 - Data processing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Unique molecular identifier (UMI)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 counts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Drop-outs in single cell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Imputation method: MAGIC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891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6DC18F82-3057-D74B-83EF-B2025F0A2C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8" r="4010"/>
          <a:stretch/>
        </p:blipFill>
        <p:spPr>
          <a:xfrm>
            <a:off x="6016" y="2913407"/>
            <a:ext cx="5011027" cy="31823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7216FE-3CD2-F044-9295-98DE8C534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77252"/>
            <a:ext cx="7772400" cy="1143000"/>
          </a:xfrm>
        </p:spPr>
        <p:txBody>
          <a:bodyPr/>
          <a:lstStyle/>
          <a:p>
            <a:r>
              <a:rPr lang="en-US" b="1" spc="-5" dirty="0">
                <a:uFill>
                  <a:solidFill>
                    <a:srgbClr val="000000"/>
                  </a:solidFill>
                </a:uFill>
                <a:cs typeface="Arial"/>
              </a:rPr>
              <a:t>U</a:t>
            </a:r>
            <a:r>
              <a:rPr lang="en-US" spc="-5" dirty="0">
                <a:cs typeface="Arial"/>
              </a:rPr>
              <a:t>nique </a:t>
            </a:r>
            <a:r>
              <a:rPr lang="en-US" b="1" dirty="0">
                <a:uFill>
                  <a:solidFill>
                    <a:srgbClr val="000000"/>
                  </a:solidFill>
                </a:uFill>
                <a:cs typeface="Arial"/>
              </a:rPr>
              <a:t>m</a:t>
            </a:r>
            <a:r>
              <a:rPr lang="en-US" dirty="0">
                <a:cs typeface="Arial"/>
              </a:rPr>
              <a:t>olecular </a:t>
            </a:r>
            <a:r>
              <a:rPr lang="en-US" b="1" spc="-5" dirty="0">
                <a:uFill>
                  <a:solidFill>
                    <a:srgbClr val="000000"/>
                  </a:solidFill>
                </a:uFill>
                <a:cs typeface="Arial"/>
              </a:rPr>
              <a:t>i</a:t>
            </a:r>
            <a:r>
              <a:rPr lang="en-US" spc="-5" dirty="0">
                <a:cs typeface="Arial"/>
              </a:rPr>
              <a:t>dentifier </a:t>
            </a:r>
            <a:r>
              <a:rPr lang="en-US" sz="3600" spc="-5" dirty="0">
                <a:cs typeface="Arial"/>
              </a:rPr>
              <a:t>(UMI)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0D36D-C382-674B-BC55-239D20ABB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398013"/>
            <a:ext cx="8839200" cy="2453971"/>
          </a:xfrm>
        </p:spPr>
        <p:txBody>
          <a:bodyPr/>
          <a:lstStyle/>
          <a:p>
            <a:pPr marL="12700" marR="5080">
              <a:spcBef>
                <a:spcPts val="459"/>
              </a:spcBef>
            </a:pPr>
            <a:r>
              <a:rPr lang="en-US" sz="2000" dirty="0"/>
              <a:t>UMIs are short (4-10bp) random barcodes added to transcripts during reverse-transcription. 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86996-1880-4245-B15A-B3181795F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655A47-8BA6-F640-8080-97518614133C}"/>
              </a:ext>
            </a:extLst>
          </p:cNvPr>
          <p:cNvSpPr txBox="1"/>
          <p:nvPr/>
        </p:nvSpPr>
        <p:spPr>
          <a:xfrm>
            <a:off x="1266213" y="2499739"/>
            <a:ext cx="2262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Biased paired-end reads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E3865-0895-5549-A1F3-D35EA90F3CD3}"/>
              </a:ext>
            </a:extLst>
          </p:cNvPr>
          <p:cNvSpPr txBox="1"/>
          <p:nvPr/>
        </p:nvSpPr>
        <p:spPr>
          <a:xfrm>
            <a:off x="-6016" y="6527957"/>
            <a:ext cx="6495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http://data-science-</a:t>
            </a:r>
            <a:r>
              <a:rPr lang="en-US" sz="800" dirty="0" err="1"/>
              <a:t>sequencing.github.io</a:t>
            </a:r>
            <a:r>
              <a:rPr lang="en-US" sz="800" dirty="0"/>
              <a:t>/Win2018/lectures/lecture16/</a:t>
            </a:r>
            <a:endParaRPr lang="en-US" sz="800" dirty="0">
              <a:solidFill>
                <a:srgbClr val="000066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800" dirty="0">
                <a:solidFill>
                  <a:srgbClr val="00006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https://bioinformatics-core-shared-training.github.io/cruk-summer-school-2018/SingleCell/slides/2018-07-25_CRUK_CI_summer_school-scRNAseq.</a:t>
            </a:r>
            <a:r>
              <a:rPr lang="en-US" sz="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pdf</a:t>
            </a:r>
            <a:endParaRPr lang="en-US" sz="800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88919F48-71C0-BD4C-A69A-93A518309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9"/>
          <a:stretch/>
        </p:blipFill>
        <p:spPr bwMode="auto">
          <a:xfrm>
            <a:off x="4800600" y="2757885"/>
            <a:ext cx="4191000" cy="383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E65941-66FF-1A42-A29F-9B6EF548E00F}"/>
              </a:ext>
            </a:extLst>
          </p:cNvPr>
          <p:cNvSpPr txBox="1"/>
          <p:nvPr/>
        </p:nvSpPr>
        <p:spPr>
          <a:xfrm>
            <a:off x="5077932" y="2512241"/>
            <a:ext cx="4127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Grouping barcodes to assign reads to cells</a:t>
            </a:r>
          </a:p>
        </p:txBody>
      </p:sp>
    </p:spTree>
    <p:extLst>
      <p:ext uri="{BB962C8B-B14F-4D97-AF65-F5344CB8AC3E}">
        <p14:creationId xmlns:p14="http://schemas.microsoft.com/office/powerpoint/2010/main" val="2828164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C97A5-E556-6649-80FC-FFD35DAD9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C1DE76-27B2-0448-BC85-477B35C84054}"/>
              </a:ext>
            </a:extLst>
          </p:cNvPr>
          <p:cNvSpPr txBox="1"/>
          <p:nvPr/>
        </p:nvSpPr>
        <p:spPr>
          <a:xfrm>
            <a:off x="182880" y="1447800"/>
            <a:ext cx="8808720" cy="1695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marR="5080" indent="-342900">
              <a:spcBef>
                <a:spcPts val="459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ea typeface="ＭＳ Ｐゴシック" pitchFamily="-97" charset="-128"/>
              </a:rPr>
              <a:t>They enable sequencing reads to be assigned to individual transcript molecules and thus the removal of amplification noise and biases from </a:t>
            </a:r>
            <a:r>
              <a:rPr lang="en-US" dirty="0" err="1">
                <a:latin typeface="Arial"/>
                <a:ea typeface="ＭＳ Ｐゴシック" pitchFamily="-97" charset="-128"/>
              </a:rPr>
              <a:t>scRNA</a:t>
            </a:r>
            <a:r>
              <a:rPr lang="en-US" dirty="0">
                <a:latin typeface="Arial"/>
                <a:ea typeface="ＭＳ Ｐゴシック" pitchFamily="-97" charset="-128"/>
              </a:rPr>
              <a:t>-Seq data</a:t>
            </a:r>
          </a:p>
          <a:p>
            <a:pPr marL="355600" marR="5080" indent="-342900">
              <a:spcBef>
                <a:spcPts val="459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ea typeface="ＭＳ Ｐゴシック" pitchFamily="-97" charset="-128"/>
              </a:rPr>
              <a:t>They reduce the amplification noise by allowing (almost) complete de-duplication of fragments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26F14CF4-6727-6340-A3C0-57CE3A2EEA13}"/>
              </a:ext>
            </a:extLst>
          </p:cNvPr>
          <p:cNvSpPr/>
          <p:nvPr/>
        </p:nvSpPr>
        <p:spPr>
          <a:xfrm>
            <a:off x="1219200" y="3810000"/>
            <a:ext cx="6400800" cy="2606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5A3300-5FFD-EA45-A55B-B85353B17AF0}"/>
              </a:ext>
            </a:extLst>
          </p:cNvPr>
          <p:cNvSpPr txBox="1"/>
          <p:nvPr/>
        </p:nvSpPr>
        <p:spPr>
          <a:xfrm>
            <a:off x="-6016" y="6527957"/>
            <a:ext cx="6495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http://data-science-</a:t>
            </a:r>
            <a:r>
              <a:rPr lang="en-US" sz="800" dirty="0" err="1"/>
              <a:t>sequencing.github.io</a:t>
            </a:r>
            <a:r>
              <a:rPr lang="en-US" sz="800" dirty="0"/>
              <a:t>/Win2018/lectures/lecture16/</a:t>
            </a:r>
            <a:endParaRPr lang="en-US" sz="800" dirty="0">
              <a:solidFill>
                <a:srgbClr val="000066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800" dirty="0">
                <a:solidFill>
                  <a:srgbClr val="00006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https://bioinformatics-core-shared-training.github.io/cruk-summer-school-2018/SingleCell/slides/2018-07-25_CRUK_CI_summer_school-scRNAseq.</a:t>
            </a:r>
            <a:r>
              <a:rPr lang="en-US" sz="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pdf</a:t>
            </a:r>
            <a:endParaRPr lang="en-US" sz="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6F4F4C8-0EE3-F047-9F8F-D751C1DFF657}"/>
              </a:ext>
            </a:extLst>
          </p:cNvPr>
          <p:cNvSpPr txBox="1">
            <a:spLocks/>
          </p:cNvSpPr>
          <p:nvPr/>
        </p:nvSpPr>
        <p:spPr bwMode="auto">
          <a:xfrm>
            <a:off x="533400" y="17725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9pPr>
          </a:lstStyle>
          <a:p>
            <a:r>
              <a:rPr lang="en-US" b="1" kern="0" spc="-5">
                <a:uFill>
                  <a:solidFill>
                    <a:srgbClr val="000000"/>
                  </a:solidFill>
                </a:uFill>
                <a:cs typeface="Arial"/>
              </a:rPr>
              <a:t>U</a:t>
            </a:r>
            <a:r>
              <a:rPr lang="en-US" kern="0" spc="-5">
                <a:cs typeface="Arial"/>
              </a:rPr>
              <a:t>nique </a:t>
            </a:r>
            <a:r>
              <a:rPr lang="en-US" b="1" kern="0">
                <a:uFill>
                  <a:solidFill>
                    <a:srgbClr val="000000"/>
                  </a:solidFill>
                </a:uFill>
                <a:cs typeface="Arial"/>
              </a:rPr>
              <a:t>m</a:t>
            </a:r>
            <a:r>
              <a:rPr lang="en-US" kern="0">
                <a:cs typeface="Arial"/>
              </a:rPr>
              <a:t>olecular </a:t>
            </a:r>
            <a:r>
              <a:rPr lang="en-US" b="1" kern="0" spc="-5">
                <a:uFill>
                  <a:solidFill>
                    <a:srgbClr val="000000"/>
                  </a:solidFill>
                </a:uFill>
                <a:cs typeface="Arial"/>
              </a:rPr>
              <a:t>i</a:t>
            </a:r>
            <a:r>
              <a:rPr lang="en-US" kern="0" spc="-5">
                <a:cs typeface="Arial"/>
              </a:rPr>
              <a:t>dentifier </a:t>
            </a:r>
            <a:r>
              <a:rPr lang="en-US" sz="3600" kern="0" spc="-5">
                <a:cs typeface="Arial"/>
              </a:rPr>
              <a:t>(UMI)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14256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C4CAD-8070-424E-9E03-54764100A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177" y="-202989"/>
            <a:ext cx="7772400" cy="1143000"/>
          </a:xfrm>
        </p:spPr>
        <p:txBody>
          <a:bodyPr/>
          <a:lstStyle/>
          <a:p>
            <a:r>
              <a:rPr lang="en-US" dirty="0"/>
              <a:t>Gene Counts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D7E99-295D-DD40-A0C6-95FFDBA7B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779C09-FFC8-614D-8140-7EAE5DB09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7" t="75042" r="3716" b="15422"/>
          <a:stretch/>
        </p:blipFill>
        <p:spPr bwMode="auto">
          <a:xfrm>
            <a:off x="4572000" y="5261819"/>
            <a:ext cx="2264272" cy="156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DFC2FD-B485-8145-8E7F-43B9F25C705D}"/>
              </a:ext>
            </a:extLst>
          </p:cNvPr>
          <p:cNvSpPr txBox="1"/>
          <p:nvPr/>
        </p:nvSpPr>
        <p:spPr>
          <a:xfrm>
            <a:off x="67648" y="646925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In each gene, within each cell, the total number of unique UMI is counted and reported as the number of transcripts of that gene for a given cell.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3FD76A-E128-FE4C-8B4B-0F2604C601ED}"/>
              </a:ext>
            </a:extLst>
          </p:cNvPr>
          <p:cNvSpPr txBox="1"/>
          <p:nvPr/>
        </p:nvSpPr>
        <p:spPr>
          <a:xfrm>
            <a:off x="-64120" y="6388233"/>
            <a:ext cx="3438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http://data-science-</a:t>
            </a:r>
            <a:r>
              <a:rPr lang="en-US" sz="800" dirty="0" err="1"/>
              <a:t>sequencing.github.io</a:t>
            </a:r>
            <a:r>
              <a:rPr lang="en-US" sz="800" dirty="0"/>
              <a:t>/Win2018/lectures/lecture16/</a:t>
            </a:r>
            <a:endParaRPr lang="en-US" sz="800" dirty="0">
              <a:solidFill>
                <a:srgbClr val="000066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800" dirty="0">
                <a:solidFill>
                  <a:srgbClr val="00006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https://bioinformatics-core-shared-training.github.io/cruk-summer-school-2018</a:t>
            </a:r>
          </a:p>
          <a:p>
            <a:r>
              <a:rPr lang="en-US" sz="800" dirty="0">
                <a:solidFill>
                  <a:srgbClr val="00006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/SingleCell/slides/2018-07-25_CRUK_CI_summer_school-scRNAseq.</a:t>
            </a:r>
            <a:r>
              <a:rPr lang="en-US" sz="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pdf</a:t>
            </a:r>
            <a:endParaRPr lang="en-US" sz="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CA2624-C8B6-DA45-840E-9397C810AE04}"/>
              </a:ext>
            </a:extLst>
          </p:cNvPr>
          <p:cNvGrpSpPr/>
          <p:nvPr/>
        </p:nvGrpSpPr>
        <p:grpSpPr>
          <a:xfrm>
            <a:off x="-31769" y="1582274"/>
            <a:ext cx="2819400" cy="3115542"/>
            <a:chOff x="381000" y="1427800"/>
            <a:chExt cx="3304783" cy="3835558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D59ACB5C-42FE-974C-9594-5EA10E8215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818" b="9659"/>
            <a:stretch/>
          </p:blipFill>
          <p:spPr bwMode="auto">
            <a:xfrm>
              <a:off x="381000" y="1427800"/>
              <a:ext cx="3276600" cy="3835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0EE94F8-FB9C-9041-BCB5-5F8F7A4F41DE}"/>
                </a:ext>
              </a:extLst>
            </p:cNvPr>
            <p:cNvSpPr/>
            <p:nvPr/>
          </p:nvSpPr>
          <p:spPr bwMode="auto">
            <a:xfrm>
              <a:off x="3533383" y="2278208"/>
              <a:ext cx="152400" cy="271945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153087F-6A15-134D-9033-5AF79013FE71}"/>
              </a:ext>
            </a:extLst>
          </p:cNvPr>
          <p:cNvSpPr txBox="1"/>
          <p:nvPr/>
        </p:nvSpPr>
        <p:spPr>
          <a:xfrm>
            <a:off x="230987" y="1418399"/>
            <a:ext cx="27093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Hundreds of millions of reads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A80D8A-BDB5-4743-8C90-C954D35FEE60}"/>
              </a:ext>
            </a:extLst>
          </p:cNvPr>
          <p:cNvCxnSpPr>
            <a:cxnSpLocks/>
          </p:cNvCxnSpPr>
          <p:nvPr/>
        </p:nvCxnSpPr>
        <p:spPr bwMode="auto">
          <a:xfrm>
            <a:off x="2749340" y="3587656"/>
            <a:ext cx="1286698" cy="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7A7E30A-EFB5-974E-B79F-FB0B4C33D26F}"/>
              </a:ext>
            </a:extLst>
          </p:cNvPr>
          <p:cNvSpPr txBox="1"/>
          <p:nvPr/>
        </p:nvSpPr>
        <p:spPr>
          <a:xfrm>
            <a:off x="2642469" y="2978706"/>
            <a:ext cx="151676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cDNA alignment to </a:t>
            </a:r>
          </a:p>
          <a:p>
            <a:r>
              <a:rPr lang="en-US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Genome and group </a:t>
            </a:r>
          </a:p>
          <a:p>
            <a:pPr algn="ctr"/>
            <a:r>
              <a:rPr lang="en-US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by cell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1ABA5380-5519-7F4A-9510-A4BE3E83F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9"/>
          <a:stretch/>
        </p:blipFill>
        <p:spPr bwMode="auto">
          <a:xfrm>
            <a:off x="3854431" y="1675183"/>
            <a:ext cx="3353414" cy="306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2FE0EF4-FE76-D244-A679-02DC58BA8354}"/>
              </a:ext>
            </a:extLst>
          </p:cNvPr>
          <p:cNvSpPr txBox="1"/>
          <p:nvPr/>
        </p:nvSpPr>
        <p:spPr>
          <a:xfrm>
            <a:off x="4611377" y="1428385"/>
            <a:ext cx="1802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Thousands of cells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A43715-934F-CB42-A9D3-7405E1C63441}"/>
              </a:ext>
            </a:extLst>
          </p:cNvPr>
          <p:cNvSpPr txBox="1"/>
          <p:nvPr/>
        </p:nvSpPr>
        <p:spPr>
          <a:xfrm>
            <a:off x="3828834" y="4733497"/>
            <a:ext cx="19608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 unique UMIs </a:t>
            </a:r>
          </a:p>
          <a:p>
            <a:r>
              <a:rPr lang="en-US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each gene in each cell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26440C-B181-4444-88EA-9A2C7F6B3E11}"/>
              </a:ext>
            </a:extLst>
          </p:cNvPr>
          <p:cNvSpPr txBox="1"/>
          <p:nvPr/>
        </p:nvSpPr>
        <p:spPr>
          <a:xfrm>
            <a:off x="5829322" y="4697816"/>
            <a:ext cx="13901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digital </a:t>
            </a:r>
          </a:p>
          <a:p>
            <a:r>
              <a:rPr lang="en-US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expression matrix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229A9A7-403E-8445-86A6-19CED1332D00}"/>
              </a:ext>
            </a:extLst>
          </p:cNvPr>
          <p:cNvCxnSpPr>
            <a:cxnSpLocks/>
          </p:cNvCxnSpPr>
          <p:nvPr/>
        </p:nvCxnSpPr>
        <p:spPr bwMode="auto">
          <a:xfrm>
            <a:off x="5789647" y="4572000"/>
            <a:ext cx="1553" cy="60960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83DCFD5-93F1-4B4E-BD4D-5101CC19624F}"/>
              </a:ext>
            </a:extLst>
          </p:cNvPr>
          <p:cNvSpPr txBox="1"/>
          <p:nvPr/>
        </p:nvSpPr>
        <p:spPr>
          <a:xfrm>
            <a:off x="2670353" y="5898818"/>
            <a:ext cx="1854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 counts matrix</a:t>
            </a:r>
          </a:p>
        </p:txBody>
      </p:sp>
    </p:spTree>
    <p:extLst>
      <p:ext uri="{BB962C8B-B14F-4D97-AF65-F5344CB8AC3E}">
        <p14:creationId xmlns:p14="http://schemas.microsoft.com/office/powerpoint/2010/main" val="3327673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23C81-11ED-054B-8B3D-3E8AF5A44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49464"/>
            <a:ext cx="7772400" cy="1143000"/>
          </a:xfrm>
        </p:spPr>
        <p:txBody>
          <a:bodyPr/>
          <a:lstStyle/>
          <a:p>
            <a:r>
              <a:rPr lang="en-US" dirty="0"/>
              <a:t>Drop-outs in single cell</a:t>
            </a:r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31042628-A62F-2949-9C8D-3DD55B3D3B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28800" y="3048938"/>
            <a:ext cx="5573574" cy="35936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53EDF-8A74-6B4D-98B3-238E85B9D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138294-9096-D44A-8204-C5474F2C2925}"/>
              </a:ext>
            </a:extLst>
          </p:cNvPr>
          <p:cNvSpPr txBox="1"/>
          <p:nvPr/>
        </p:nvSpPr>
        <p:spPr>
          <a:xfrm>
            <a:off x="0" y="6642556"/>
            <a:ext cx="61782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Kharchenko</a:t>
            </a:r>
            <a:r>
              <a:rPr lang="en-US" sz="800" dirty="0"/>
              <a:t>, P., Silberstein, L. &amp; </a:t>
            </a:r>
            <a:r>
              <a:rPr lang="en-US" sz="800" dirty="0" err="1"/>
              <a:t>Scadden</a:t>
            </a:r>
            <a:r>
              <a:rPr lang="en-US" sz="800" dirty="0"/>
              <a:t>, D. Bayesian approach to single-cell differential expression analysis. Nat Methods 11, 740–742 (2014).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7B0807-9409-9A49-A13D-C8FE768B95E0}"/>
              </a:ext>
            </a:extLst>
          </p:cNvPr>
          <p:cNvSpPr txBox="1"/>
          <p:nvPr/>
        </p:nvSpPr>
        <p:spPr>
          <a:xfrm>
            <a:off x="473242" y="1011274"/>
            <a:ext cx="8463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gene is observed at a moderate or high expression level in one cell but is not detected in another cell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ACC7D9-AF8C-214B-9DF1-D3E69DF431CE}"/>
              </a:ext>
            </a:extLst>
          </p:cNvPr>
          <p:cNvSpPr txBox="1"/>
          <p:nvPr/>
        </p:nvSpPr>
        <p:spPr>
          <a:xfrm>
            <a:off x="473242" y="1888806"/>
            <a:ext cx="443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dropouts occur in single cell?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D8EC0C-88E1-D44A-B791-C99F3CBB775D}"/>
              </a:ext>
            </a:extLst>
          </p:cNvPr>
          <p:cNvSpPr txBox="1"/>
          <p:nvPr/>
        </p:nvSpPr>
        <p:spPr>
          <a:xfrm>
            <a:off x="533400" y="2314984"/>
            <a:ext cx="6389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technical artifacts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cell type differences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44DBA3-BE94-6F48-96BC-0FB71A1A00BF}"/>
              </a:ext>
            </a:extLst>
          </p:cNvPr>
          <p:cNvSpPr txBox="1"/>
          <p:nvPr/>
        </p:nvSpPr>
        <p:spPr>
          <a:xfrm>
            <a:off x="4495800" y="2314984"/>
            <a:ext cx="6389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statistical sampling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biological factors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AE9539-A093-E142-ACF2-72B9A473ABBD}"/>
              </a:ext>
            </a:extLst>
          </p:cNvPr>
          <p:cNvSpPr/>
          <p:nvPr/>
        </p:nvSpPr>
        <p:spPr bwMode="auto">
          <a:xfrm>
            <a:off x="1981200" y="3124200"/>
            <a:ext cx="533400" cy="4572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635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111A1A-7877-5E43-956D-C31FFB8A7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C22B95E-880A-A141-B1E2-5DC8FB1DE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780" y="979959"/>
            <a:ext cx="5334000" cy="455372"/>
          </a:xfrm>
        </p:spPr>
        <p:txBody>
          <a:bodyPr/>
          <a:lstStyle/>
          <a:p>
            <a:r>
              <a:rPr lang="en-US" sz="2000" b="1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should we do about dropouts?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EE5B55-7D87-664F-94B3-CD2902D42FA1}"/>
              </a:ext>
            </a:extLst>
          </p:cNvPr>
          <p:cNvSpPr txBox="1"/>
          <p:nvPr/>
        </p:nvSpPr>
        <p:spPr>
          <a:xfrm>
            <a:off x="828104" y="1515936"/>
            <a:ext cx="6526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Ignore zero inflation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Preprocess/reduce dimensions</a:t>
            </a:r>
            <a:endParaRPr lang="en-US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Impute </a:t>
            </a:r>
            <a:r>
              <a:rPr lang="en-US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scRNA</a:t>
            </a: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-seq gene count matrix before 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B9F9EA-FB7E-064B-95FD-620579E9F936}"/>
              </a:ext>
            </a:extLst>
          </p:cNvPr>
          <p:cNvSpPr txBox="1"/>
          <p:nvPr/>
        </p:nvSpPr>
        <p:spPr>
          <a:xfrm>
            <a:off x="3004868" y="4909054"/>
            <a:ext cx="2619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Imputation Methods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9E2361-37D0-CC40-81C4-161299199EBF}"/>
              </a:ext>
            </a:extLst>
          </p:cNvPr>
          <p:cNvSpPr txBox="1"/>
          <p:nvPr/>
        </p:nvSpPr>
        <p:spPr>
          <a:xfrm>
            <a:off x="3453590" y="5404215"/>
            <a:ext cx="15840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Droplet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DrImpute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scDoc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phic 8" descr="Back with solid fill">
            <a:extLst>
              <a:ext uri="{FF2B5EF4-FFF2-40B4-BE49-F238E27FC236}">
                <a16:creationId xmlns:a16="http://schemas.microsoft.com/office/drawing/2014/main" id="{B3AF39CA-DC1F-CC4A-BBE7-A8F669DB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440040">
            <a:off x="5627275" y="4909590"/>
            <a:ext cx="914400" cy="914400"/>
          </a:xfrm>
          <a:prstGeom prst="rect">
            <a:avLst/>
          </a:prstGeom>
        </p:spPr>
      </p:pic>
      <p:pic>
        <p:nvPicPr>
          <p:cNvPr id="11" name="Graphic 10" descr="Back with solid fill">
            <a:extLst>
              <a:ext uri="{FF2B5EF4-FFF2-40B4-BE49-F238E27FC236}">
                <a16:creationId xmlns:a16="http://schemas.microsoft.com/office/drawing/2014/main" id="{351BA57C-B041-3046-80F4-99ADFFE8A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147536">
            <a:off x="7495847" y="1812023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BAB70D-22D9-F44C-A76C-1CF8BF8E8446}"/>
              </a:ext>
            </a:extLst>
          </p:cNvPr>
          <p:cNvSpPr txBox="1"/>
          <p:nvPr/>
        </p:nvSpPr>
        <p:spPr>
          <a:xfrm>
            <a:off x="1812519" y="3140462"/>
            <a:ext cx="4940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we need imputation methods?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A87DD8-7196-CC42-8253-4F4046FD3A81}"/>
              </a:ext>
            </a:extLst>
          </p:cNvPr>
          <p:cNvSpPr txBox="1"/>
          <p:nvPr/>
        </p:nvSpPr>
        <p:spPr>
          <a:xfrm>
            <a:off x="830013" y="3528844"/>
            <a:ext cx="6454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Downstream analyses relying on the accuracy of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gene expression measurements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F8219166-5823-1446-A080-1A666784D548}"/>
              </a:ext>
            </a:extLst>
          </p:cNvPr>
          <p:cNvSpPr/>
          <p:nvPr/>
        </p:nvSpPr>
        <p:spPr bwMode="auto">
          <a:xfrm>
            <a:off x="4148423" y="2596029"/>
            <a:ext cx="332519" cy="488443"/>
          </a:xfrm>
          <a:prstGeom prst="downArrow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671EEFC-5383-1D4E-A537-E778F3C4D4D8}"/>
              </a:ext>
            </a:extLst>
          </p:cNvPr>
          <p:cNvSpPr txBox="1">
            <a:spLocks/>
          </p:cNvSpPr>
          <p:nvPr/>
        </p:nvSpPr>
        <p:spPr bwMode="auto">
          <a:xfrm>
            <a:off x="76200" y="-69369"/>
            <a:ext cx="91135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9pPr>
          </a:lstStyle>
          <a:p>
            <a:r>
              <a:rPr lang="en-US" sz="4000" dirty="0"/>
              <a:t>Drop-outs in single cell</a:t>
            </a:r>
            <a:endParaRPr lang="en-US" sz="4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3B442832-6E47-E849-8D11-7C1709CB2F91}"/>
              </a:ext>
            </a:extLst>
          </p:cNvPr>
          <p:cNvSpPr/>
          <p:nvPr/>
        </p:nvSpPr>
        <p:spPr bwMode="auto">
          <a:xfrm>
            <a:off x="4148423" y="4331781"/>
            <a:ext cx="332519" cy="495340"/>
          </a:xfrm>
          <a:prstGeom prst="downArrow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409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F0289-0CEE-AA45-89DC-E7D14CC7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4A9D64-A43D-6145-8FBC-0B26CC03B01D}"/>
              </a:ext>
            </a:extLst>
          </p:cNvPr>
          <p:cNvSpPr/>
          <p:nvPr/>
        </p:nvSpPr>
        <p:spPr>
          <a:xfrm>
            <a:off x="-4011" y="6396335"/>
            <a:ext cx="87335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http://</a:t>
            </a:r>
            <a:r>
              <a:rPr lang="en-US" sz="800" dirty="0" err="1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jsb.ucla.edu</a:t>
            </a:r>
            <a:r>
              <a:rPr lang="en-US" sz="800" dirty="0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/sites/default/files/</a:t>
            </a:r>
            <a:r>
              <a:rPr lang="en-US" sz="800" dirty="0" err="1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scImpute.pdf</a:t>
            </a:r>
            <a:endParaRPr lang="en-US" sz="800" dirty="0">
              <a:solidFill>
                <a:srgbClr val="212121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van Dijk D, Sharma R, </a:t>
            </a:r>
            <a:r>
              <a:rPr lang="en-US" sz="800" dirty="0" err="1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Nainys</a:t>
            </a:r>
            <a:r>
              <a:rPr lang="en-US" sz="800" dirty="0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 J, </a:t>
            </a:r>
            <a:r>
              <a:rPr lang="en-US" sz="800" dirty="0" err="1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Yim</a:t>
            </a:r>
            <a:r>
              <a:rPr lang="en-US" sz="800" dirty="0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 K, </a:t>
            </a:r>
            <a:r>
              <a:rPr lang="en-US" sz="800" dirty="0" err="1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Kathail</a:t>
            </a:r>
            <a:r>
              <a:rPr lang="en-US" sz="800" dirty="0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 P, </a:t>
            </a:r>
            <a:r>
              <a:rPr lang="en-US" sz="800" dirty="0" err="1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Carr</a:t>
            </a:r>
            <a:r>
              <a:rPr lang="en-US" sz="800" dirty="0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 AJ, </a:t>
            </a:r>
            <a:r>
              <a:rPr lang="en-US" sz="800" dirty="0" err="1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Burdziak</a:t>
            </a:r>
            <a:r>
              <a:rPr lang="en-US" sz="800" dirty="0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 C, Moon KR, Chaffer CL, </a:t>
            </a:r>
            <a:r>
              <a:rPr lang="en-US" sz="800" dirty="0" err="1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Pattabiraman</a:t>
            </a:r>
            <a:r>
              <a:rPr lang="en-US" sz="800" dirty="0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 D, </a:t>
            </a:r>
            <a:r>
              <a:rPr lang="en-US" sz="800" dirty="0" err="1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Bierie</a:t>
            </a:r>
            <a:r>
              <a:rPr lang="en-US" sz="800" dirty="0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 B, </a:t>
            </a:r>
            <a:r>
              <a:rPr lang="en-US" sz="800" dirty="0" err="1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Mazutis</a:t>
            </a:r>
            <a:r>
              <a:rPr lang="en-US" sz="800" dirty="0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 L, Wolf G, Krishnaswamy S, </a:t>
            </a:r>
            <a:r>
              <a:rPr lang="en-US" sz="800" dirty="0" err="1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Pe'er</a:t>
            </a:r>
            <a:r>
              <a:rPr lang="en-US" sz="800" dirty="0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 D. Recovering Gene Interactions from Single-Cell Data Using Data Diffusion. Cell. 2018 Jul 26;174(3):716-729.e27. </a:t>
            </a:r>
            <a:r>
              <a:rPr lang="en-US" sz="800" dirty="0" err="1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doi</a:t>
            </a:r>
            <a:r>
              <a:rPr lang="en-US" sz="800" dirty="0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: 10.1016/j.cell.2018.05.061. </a:t>
            </a:r>
            <a:r>
              <a:rPr lang="en-US" sz="800" dirty="0" err="1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Epub</a:t>
            </a:r>
            <a:r>
              <a:rPr lang="en-US" sz="800" dirty="0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 2018 Jun 28. PMID: 29961576; PMCID: PMC6771278.</a:t>
            </a:r>
            <a:endParaRPr lang="en-US" sz="800" dirty="0">
              <a:latin typeface="+mj-lt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2185F6-9110-7841-ADD0-B412A5728242}"/>
                  </a:ext>
                </a:extLst>
              </p:cNvPr>
              <p:cNvSpPr txBox="1"/>
              <p:nvPr/>
            </p:nvSpPr>
            <p:spPr>
              <a:xfrm>
                <a:off x="457200" y="1315105"/>
                <a:ext cx="8153400" cy="2457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Denoise high-dimensional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scRNA-seq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data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Impute missing expression values by sharing information across similar cells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Similarity between two cells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𝐷𝑖𝑠𝑡𝑎𝑛𝑐𝑒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𝜎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sup>
                    </m:sSup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Transform the similarity matrix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into a Markov transition matrix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𝑴</m:t>
                    </m:r>
                  </m:oMath>
                </a14:m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Raise the Markov matrix to the power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𝑴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, which determines the weights of cells</a:t>
                </a: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2185F6-9110-7841-ADD0-B412A5728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315105"/>
                <a:ext cx="8153400" cy="2457404"/>
              </a:xfrm>
              <a:prstGeom prst="rect">
                <a:avLst/>
              </a:prstGeom>
              <a:blipFill>
                <a:blip r:embed="rId3"/>
                <a:stretch>
                  <a:fillRect l="-623" t="-1546" b="-3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>
            <a:extLst>
              <a:ext uri="{FF2B5EF4-FFF2-40B4-BE49-F238E27FC236}">
                <a16:creationId xmlns:a16="http://schemas.microsoft.com/office/drawing/2014/main" id="{D53F3BBD-D154-C34F-813F-E83B263F0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 r="1980" b="63800"/>
          <a:stretch/>
        </p:blipFill>
        <p:spPr bwMode="auto">
          <a:xfrm>
            <a:off x="881349" y="3771826"/>
            <a:ext cx="6962797" cy="262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614811D-4AE1-EF41-996A-7721505117EC}"/>
              </a:ext>
            </a:extLst>
          </p:cNvPr>
          <p:cNvSpPr txBox="1">
            <a:spLocks/>
          </p:cNvSpPr>
          <p:nvPr/>
        </p:nvSpPr>
        <p:spPr bwMode="auto">
          <a:xfrm>
            <a:off x="561812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9pPr>
          </a:lstStyle>
          <a:p>
            <a:r>
              <a:rPr lang="en-US" kern="0"/>
              <a:t>MAGIC</a:t>
            </a:r>
            <a:br>
              <a:rPr lang="en-US" kern="0"/>
            </a:br>
            <a:r>
              <a:rPr lang="en-US" sz="2800" b="1" kern="0"/>
              <a:t>M</a:t>
            </a:r>
            <a:r>
              <a:rPr lang="en-US" sz="2800" kern="0"/>
              <a:t>arkov </a:t>
            </a:r>
            <a:r>
              <a:rPr lang="en-US" sz="2800" b="1" kern="0"/>
              <a:t>a</a:t>
            </a:r>
            <a:r>
              <a:rPr lang="en-US" sz="2800" kern="0"/>
              <a:t>ffinity-based </a:t>
            </a:r>
            <a:r>
              <a:rPr lang="en-US" sz="2800" b="1" kern="0"/>
              <a:t>g</a:t>
            </a:r>
            <a:r>
              <a:rPr lang="en-US" sz="2800" kern="0"/>
              <a:t>raph </a:t>
            </a:r>
            <a:r>
              <a:rPr lang="en-US" sz="2800" b="1" kern="0"/>
              <a:t>i</a:t>
            </a:r>
            <a:r>
              <a:rPr lang="en-US" sz="2800" kern="0"/>
              <a:t>mputation of </a:t>
            </a:r>
            <a:r>
              <a:rPr lang="en-US" sz="2800" b="1" kern="0"/>
              <a:t>c</a:t>
            </a:r>
            <a:r>
              <a:rPr lang="en-US" sz="2800" kern="0"/>
              <a:t>ells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290129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r>
              <a:rPr lang="en-US" sz="2800" b="1" dirty="0">
                <a:solidFill>
                  <a:schemeClr val="tx2"/>
                </a:solidFill>
              </a:rPr>
              <a:t>Introduction on single cell RNA sequencing </a:t>
            </a:r>
          </a:p>
          <a:p>
            <a:r>
              <a:rPr lang="en-US" sz="2800" dirty="0"/>
              <a:t>Single cell RNA sequencing (</a:t>
            </a:r>
            <a:r>
              <a:rPr lang="en-US" sz="2800" dirty="0" err="1"/>
              <a:t>scRNA-seq</a:t>
            </a:r>
            <a:r>
              <a:rPr lang="en-US" sz="2800" dirty="0"/>
              <a:t>) data processing</a:t>
            </a:r>
          </a:p>
          <a:p>
            <a:r>
              <a:rPr lang="en-US" sz="2800" dirty="0" err="1"/>
              <a:t>scRNA</a:t>
            </a:r>
            <a:r>
              <a:rPr lang="en-US" sz="2800" dirty="0"/>
              <a:t>-seq data analysis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6200" y="152400"/>
            <a:ext cx="899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9pPr>
          </a:lstStyle>
          <a:p>
            <a:r>
              <a:rPr lang="en-US" sz="4000" kern="0" dirty="0">
                <a:ea typeface="ＭＳ Ｐゴシック" pitchFamily="-110" charset="-128"/>
                <a:cs typeface="ＭＳ Ｐゴシック" pitchFamily="-110" charset="-128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937482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9EB25-1648-0C4B-9922-EAAF42F04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19" y="0"/>
            <a:ext cx="7772400" cy="1143000"/>
          </a:xfrm>
        </p:spPr>
        <p:txBody>
          <a:bodyPr/>
          <a:lstStyle/>
          <a:p>
            <a:r>
              <a:rPr lang="en-US" dirty="0" err="1"/>
              <a:t>scRNA-seq</a:t>
            </a:r>
            <a:r>
              <a:rPr lang="en-US" dirty="0"/>
              <a:t>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2AF43-4C97-9C43-A48A-38DE51B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6DDD0B-838F-1C4A-A545-8F77A2A7ABE0}"/>
              </a:ext>
            </a:extLst>
          </p:cNvPr>
          <p:cNvSpPr txBox="1"/>
          <p:nvPr/>
        </p:nvSpPr>
        <p:spPr>
          <a:xfrm>
            <a:off x="0" y="6627763"/>
            <a:ext cx="70503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Lafzi</a:t>
            </a:r>
            <a:r>
              <a:rPr lang="en-US" sz="800" dirty="0"/>
              <a:t> et al. Tutorial: guidelines for the experimental design of single-cell RNA sequencing studies, Nature Protocols 2018 (https://</a:t>
            </a:r>
            <a:r>
              <a:rPr lang="en-US" sz="800" dirty="0" err="1"/>
              <a:t>doi.org</a:t>
            </a:r>
            <a:r>
              <a:rPr lang="en-US" sz="800" dirty="0"/>
              <a:t>/10.1038/s41596-018-0073-y)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0AD514-9155-0548-AC6E-1BA40FBBCB9D}"/>
              </a:ext>
            </a:extLst>
          </p:cNvPr>
          <p:cNvGrpSpPr/>
          <p:nvPr/>
        </p:nvGrpSpPr>
        <p:grpSpPr>
          <a:xfrm>
            <a:off x="1194913" y="2438400"/>
            <a:ext cx="7050328" cy="4197384"/>
            <a:chOff x="4565984" y="3618020"/>
            <a:chExt cx="4606483" cy="3045662"/>
          </a:xfrm>
        </p:grpSpPr>
        <p:pic>
          <p:nvPicPr>
            <p:cNvPr id="190466" name="Picture 2" descr="Fig. 1">
              <a:extLst>
                <a:ext uri="{FF2B5EF4-FFF2-40B4-BE49-F238E27FC236}">
                  <a16:creationId xmlns:a16="http://schemas.microsoft.com/office/drawing/2014/main" id="{637EEB6A-80B4-DB43-A4A9-DF9C4E2657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95" r="50000"/>
            <a:stretch/>
          </p:blipFill>
          <p:spPr bwMode="auto">
            <a:xfrm>
              <a:off x="4565984" y="3637723"/>
              <a:ext cx="4457700" cy="3025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hord 7">
              <a:extLst>
                <a:ext uri="{FF2B5EF4-FFF2-40B4-BE49-F238E27FC236}">
                  <a16:creationId xmlns:a16="http://schemas.microsoft.com/office/drawing/2014/main" id="{A1A1B9A5-FE29-2C42-A472-32172D004183}"/>
                </a:ext>
              </a:extLst>
            </p:cNvPr>
            <p:cNvSpPr/>
            <p:nvPr/>
          </p:nvSpPr>
          <p:spPr bwMode="auto">
            <a:xfrm rot="8972473">
              <a:off x="8639067" y="3618020"/>
              <a:ext cx="533400" cy="516879"/>
            </a:xfrm>
            <a:prstGeom prst="chord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E27B694-5766-A640-9442-6D64EBD74EFA}"/>
              </a:ext>
            </a:extLst>
          </p:cNvPr>
          <p:cNvSpPr txBox="1"/>
          <p:nvPr/>
        </p:nvSpPr>
        <p:spPr>
          <a:xfrm>
            <a:off x="533400" y="1142115"/>
            <a:ext cx="84633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 4 - Data analysis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Dimensionality reduction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Clustering and marker identification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Trajectory analysis</a:t>
            </a:r>
          </a:p>
        </p:txBody>
      </p:sp>
    </p:spTree>
    <p:extLst>
      <p:ext uri="{BB962C8B-B14F-4D97-AF65-F5344CB8AC3E}">
        <p14:creationId xmlns:p14="http://schemas.microsoft.com/office/powerpoint/2010/main" val="3540058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r>
              <a:rPr lang="en-US" sz="2800" dirty="0">
                <a:solidFill>
                  <a:schemeClr val="accent4"/>
                </a:solidFill>
              </a:rPr>
              <a:t>Introduction on single cell RNA sequencing </a:t>
            </a:r>
          </a:p>
          <a:p>
            <a:r>
              <a:rPr lang="en-US" sz="2800" dirty="0">
                <a:solidFill>
                  <a:schemeClr val="accent4"/>
                </a:solidFill>
              </a:rPr>
              <a:t>Single cell RNA sequencing (</a:t>
            </a:r>
            <a:r>
              <a:rPr lang="en-US" sz="2800" dirty="0" err="1">
                <a:solidFill>
                  <a:schemeClr val="accent4"/>
                </a:solidFill>
              </a:rPr>
              <a:t>scRNA-seq</a:t>
            </a:r>
            <a:r>
              <a:rPr lang="en-US" sz="2800" dirty="0">
                <a:solidFill>
                  <a:schemeClr val="accent4"/>
                </a:solidFill>
              </a:rPr>
              <a:t>) data processing</a:t>
            </a:r>
          </a:p>
          <a:p>
            <a:r>
              <a:rPr lang="en-US" sz="2800" b="1" dirty="0" err="1">
                <a:solidFill>
                  <a:schemeClr val="tx2"/>
                </a:solidFill>
              </a:rPr>
              <a:t>scRNA</a:t>
            </a:r>
            <a:r>
              <a:rPr lang="en-US" sz="2800" b="1" dirty="0">
                <a:solidFill>
                  <a:schemeClr val="tx2"/>
                </a:solidFill>
              </a:rPr>
              <a:t>-seq data analysis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6200" y="152400"/>
            <a:ext cx="899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9pPr>
          </a:lstStyle>
          <a:p>
            <a:r>
              <a:rPr lang="en-US" sz="4000" kern="0" dirty="0">
                <a:ea typeface="ＭＳ Ｐゴシック" pitchFamily="-110" charset="-128"/>
                <a:cs typeface="ＭＳ Ｐゴシック" pitchFamily="-110" charset="-128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640378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6B8ED-8A33-324B-8390-94C0D4F37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08284"/>
            <a:ext cx="8991600" cy="1143000"/>
          </a:xfrm>
        </p:spPr>
        <p:txBody>
          <a:bodyPr/>
          <a:lstStyle/>
          <a:p>
            <a:r>
              <a:rPr lang="en-US" dirty="0" err="1"/>
              <a:t>scRNA-seq</a:t>
            </a:r>
            <a:r>
              <a:rPr lang="en-US" dirty="0"/>
              <a:t> data analysis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BABB4-FBC3-374A-9331-92A972A4F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47800"/>
            <a:ext cx="7772400" cy="5029200"/>
          </a:xfrm>
        </p:spPr>
        <p:txBody>
          <a:bodyPr/>
          <a:lstStyle/>
          <a:p>
            <a:r>
              <a:rPr lang="en-US" sz="2400" b="1" spc="-5" dirty="0">
                <a:solidFill>
                  <a:schemeClr val="tx2"/>
                </a:solidFill>
                <a:cs typeface="Arial"/>
              </a:rPr>
              <a:t>Introduction of single cell analysis</a:t>
            </a:r>
          </a:p>
          <a:p>
            <a:r>
              <a:rPr lang="en-US" sz="2400" spc="-5" dirty="0">
                <a:cs typeface="Arial"/>
              </a:rPr>
              <a:t>Dimensionality reduction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spc="-5" dirty="0">
                <a:cs typeface="Arial"/>
              </a:rPr>
              <a:t>Linear: PCA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spc="-5" dirty="0">
                <a:cs typeface="Arial"/>
              </a:rPr>
              <a:t>Non-linear: t-SNE, UMAP</a:t>
            </a:r>
          </a:p>
          <a:p>
            <a:r>
              <a:rPr lang="en-US" sz="2400" spc="-5" dirty="0">
                <a:cs typeface="Arial"/>
              </a:rPr>
              <a:t>Cell clustering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K-means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hierarchical clustering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graph-based clustering</a:t>
            </a:r>
            <a:endParaRPr lang="en-US" sz="1800" spc="-5" dirty="0">
              <a:cs typeface="Arial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2F623-08A7-D44F-A950-0166F1F1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48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2AD1D54-EAE4-B94A-A330-B4AAE4C84187}"/>
              </a:ext>
            </a:extLst>
          </p:cNvPr>
          <p:cNvSpPr txBox="1">
            <a:spLocks/>
          </p:cNvSpPr>
          <p:nvPr/>
        </p:nvSpPr>
        <p:spPr bwMode="auto">
          <a:xfrm>
            <a:off x="76200" y="838200"/>
            <a:ext cx="8693675" cy="213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000" dirty="0"/>
              <a:t>Single-cell data opens the door to several types of biological questions:</a:t>
            </a:r>
          </a:p>
          <a:p>
            <a:pPr lvl="1"/>
            <a:r>
              <a:rPr lang="en-US" sz="1600" dirty="0"/>
              <a:t>What cell types exist within a population of cells in a particular sample? 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What does this high-resolution view of cellular transitions tell us about switches in cell states? 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pPr lvl="1"/>
            <a:r>
              <a:rPr lang="en-US" sz="1600" dirty="0"/>
              <a:t>How can gene regulatory networks drive cell types or states? </a:t>
            </a:r>
            <a:endParaRPr lang="en-US" sz="2000" kern="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C6DA228-EA92-4943-B630-ADCA825AA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2" t="34493" r="2382" b="48764"/>
          <a:stretch/>
        </p:blipFill>
        <p:spPr bwMode="auto">
          <a:xfrm>
            <a:off x="2819399" y="3993345"/>
            <a:ext cx="3352800" cy="175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DD3F11-5871-494B-87BA-B62C8728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r>
              <a:rPr lang="en-US" dirty="0"/>
              <a:t>Why single-cell analysis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2688B-937E-C94D-9B9F-A08FCF547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FBC30C-440B-EC46-8BD1-71EAEDE86FDC}"/>
              </a:ext>
            </a:extLst>
          </p:cNvPr>
          <p:cNvSpPr txBox="1"/>
          <p:nvPr/>
        </p:nvSpPr>
        <p:spPr>
          <a:xfrm>
            <a:off x="0" y="6623649"/>
            <a:ext cx="460293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 err="1">
                <a:latin typeface="+mj-lt"/>
              </a:rPr>
              <a:t>Kolodziejczyk</a:t>
            </a:r>
            <a:r>
              <a:rPr lang="en-US" sz="800" i="1" dirty="0">
                <a:latin typeface="+mj-lt"/>
              </a:rPr>
              <a:t> et al, Mol Cell (2015</a:t>
            </a:r>
            <a:r>
              <a:rPr lang="en-US" sz="800" dirty="0">
                <a:solidFill>
                  <a:srgbClr val="000000"/>
                </a:solidFill>
                <a:latin typeface="Helvetica Neue" panose="02000503000000020004" pitchFamily="2" charset="0"/>
              </a:rPr>
              <a:t>)</a:t>
            </a:r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AD2A086-34DF-8F43-B395-397302812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t="33619" r="50928" b="46563"/>
          <a:stretch/>
        </p:blipFill>
        <p:spPr bwMode="auto">
          <a:xfrm>
            <a:off x="2743200" y="1688309"/>
            <a:ext cx="3200401" cy="189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260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38483C5-EF88-EE4E-926A-9A8A2EB9E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9962"/>
            <a:ext cx="4800600" cy="59866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3A50EB-AF32-4640-AA23-5591AAEB5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9" y="-262768"/>
            <a:ext cx="8991600" cy="1143000"/>
          </a:xfrm>
        </p:spPr>
        <p:txBody>
          <a:bodyPr/>
          <a:lstStyle/>
          <a:p>
            <a:r>
              <a:rPr lang="en-US" dirty="0" err="1"/>
              <a:t>scRNA</a:t>
            </a:r>
            <a:r>
              <a:rPr lang="en-US" dirty="0"/>
              <a:t>-seq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D4CA0-583A-884A-93C9-EBDE0CCB8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F70075-57FC-164C-816A-08886CE86F4B}"/>
              </a:ext>
            </a:extLst>
          </p:cNvPr>
          <p:cNvSpPr txBox="1"/>
          <p:nvPr/>
        </p:nvSpPr>
        <p:spPr>
          <a:xfrm>
            <a:off x="-18047" y="6642556"/>
            <a:ext cx="95818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err="1">
                <a:latin typeface="+mj-lt"/>
              </a:rPr>
              <a:t>Luecken</a:t>
            </a:r>
            <a:r>
              <a:rPr lang="en-US" sz="800" i="1" dirty="0">
                <a:latin typeface="+mj-lt"/>
              </a:rPr>
              <a:t>, MD and Theis, FJ. Current best practices in single‐cell RNA‐seq analysis: a tutorial, Mol Syst Biol 2019 (</a:t>
            </a:r>
            <a:r>
              <a:rPr lang="en-US" sz="800" i="1" dirty="0" err="1">
                <a:latin typeface="+mj-lt"/>
              </a:rPr>
              <a:t>doi</a:t>
            </a:r>
            <a:r>
              <a:rPr lang="en-US" sz="800" i="1" dirty="0">
                <a:latin typeface="+mj-lt"/>
              </a:rPr>
              <a:t>: </a:t>
            </a:r>
            <a:r>
              <a:rPr lang="en-US" sz="800" i="1" dirty="0">
                <a:latin typeface="+mj-lt"/>
                <a:hlinkClick r:id="rId4"/>
              </a:rPr>
              <a:t>https://doi.org/10.15252/msb.20188746</a:t>
            </a:r>
            <a:r>
              <a:rPr lang="en-US" sz="800" i="1" dirty="0">
                <a:latin typeface="+mj-lt"/>
              </a:rPr>
              <a:t>)</a:t>
            </a:r>
          </a:p>
        </p:txBody>
      </p:sp>
      <p:pic>
        <p:nvPicPr>
          <p:cNvPr id="9" name="Picture 2" descr="Details are in the caption following the image">
            <a:extLst>
              <a:ext uri="{FF2B5EF4-FFF2-40B4-BE49-F238E27FC236}">
                <a16:creationId xmlns:a16="http://schemas.microsoft.com/office/drawing/2014/main" id="{74E83277-30DC-3A4C-8939-E1A238E22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8" t="37518" r="-1" b="24856"/>
          <a:stretch/>
        </p:blipFill>
        <p:spPr bwMode="auto">
          <a:xfrm>
            <a:off x="4750591" y="3084759"/>
            <a:ext cx="1332917" cy="106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etails are in the caption following the image">
            <a:extLst>
              <a:ext uri="{FF2B5EF4-FFF2-40B4-BE49-F238E27FC236}">
                <a16:creationId xmlns:a16="http://schemas.microsoft.com/office/drawing/2014/main" id="{AE4140EA-BF30-1845-97E3-5089F162BF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8" t="74902" r="2314"/>
          <a:stretch/>
        </p:blipFill>
        <p:spPr bwMode="auto">
          <a:xfrm>
            <a:off x="4800600" y="4118264"/>
            <a:ext cx="1148893" cy="65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397CA05-55AB-4046-BC0F-5DC7879C3671}"/>
              </a:ext>
            </a:extLst>
          </p:cNvPr>
          <p:cNvSpPr/>
          <p:nvPr/>
        </p:nvSpPr>
        <p:spPr bwMode="auto">
          <a:xfrm>
            <a:off x="2286000" y="838200"/>
            <a:ext cx="2464591" cy="2057400"/>
          </a:xfrm>
          <a:prstGeom prst="roundRect">
            <a:avLst/>
          </a:prstGeom>
          <a:noFill/>
          <a:ln w="22225" cap="flat" cmpd="sng" algn="ctr">
            <a:solidFill>
              <a:srgbClr val="C00000"/>
            </a:solidFill>
            <a:prstDash val="dash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632CB7E-0D74-A148-AB03-9BC293094EED}"/>
              </a:ext>
            </a:extLst>
          </p:cNvPr>
          <p:cNvSpPr/>
          <p:nvPr/>
        </p:nvSpPr>
        <p:spPr bwMode="auto">
          <a:xfrm>
            <a:off x="3500247" y="3048000"/>
            <a:ext cx="2519553" cy="1676400"/>
          </a:xfrm>
          <a:prstGeom prst="roundRect">
            <a:avLst/>
          </a:prstGeom>
          <a:noFill/>
          <a:ln w="22225" cap="flat" cmpd="sng" algn="ctr">
            <a:solidFill>
              <a:srgbClr val="1078C1"/>
            </a:solidFill>
            <a:prstDash val="dash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CC9BAB-AB75-B643-A438-11C96E994D1B}"/>
              </a:ext>
            </a:extLst>
          </p:cNvPr>
          <p:cNvSpPr/>
          <p:nvPr/>
        </p:nvSpPr>
        <p:spPr bwMode="auto">
          <a:xfrm>
            <a:off x="2334343" y="4227759"/>
            <a:ext cx="937304" cy="1334841"/>
          </a:xfrm>
          <a:prstGeom prst="roundRect">
            <a:avLst/>
          </a:prstGeom>
          <a:noFill/>
          <a:ln w="22225" cap="flat" cmpd="sng" algn="ctr">
            <a:solidFill>
              <a:srgbClr val="1078C1"/>
            </a:solidFill>
            <a:prstDash val="dash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674C2AA-4622-DB42-8134-7930CE283ECF}"/>
              </a:ext>
            </a:extLst>
          </p:cNvPr>
          <p:cNvSpPr/>
          <p:nvPr/>
        </p:nvSpPr>
        <p:spPr bwMode="auto">
          <a:xfrm>
            <a:off x="3302788" y="4800601"/>
            <a:ext cx="1345412" cy="1079956"/>
          </a:xfrm>
          <a:prstGeom prst="roundRect">
            <a:avLst/>
          </a:prstGeom>
          <a:noFill/>
          <a:ln w="22225" cap="flat" cmpd="sng" algn="ctr">
            <a:solidFill>
              <a:srgbClr val="C00000"/>
            </a:solidFill>
            <a:prstDash val="dash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F470919-76F7-CC43-AB20-F1E77A165D5D}"/>
              </a:ext>
            </a:extLst>
          </p:cNvPr>
          <p:cNvSpPr/>
          <p:nvPr/>
        </p:nvSpPr>
        <p:spPr bwMode="auto">
          <a:xfrm>
            <a:off x="2256029" y="5641852"/>
            <a:ext cx="1046759" cy="1014741"/>
          </a:xfrm>
          <a:prstGeom prst="roundRect">
            <a:avLst/>
          </a:prstGeom>
          <a:noFill/>
          <a:ln w="22225" cap="flat" cmpd="sng" algn="ctr">
            <a:solidFill>
              <a:srgbClr val="C00000"/>
            </a:solidFill>
            <a:prstDash val="dash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146DCDB-C95C-D248-BF20-616B7844D658}"/>
              </a:ext>
            </a:extLst>
          </p:cNvPr>
          <p:cNvSpPr/>
          <p:nvPr/>
        </p:nvSpPr>
        <p:spPr bwMode="auto">
          <a:xfrm>
            <a:off x="2249064" y="3022723"/>
            <a:ext cx="1103736" cy="1143000"/>
          </a:xfrm>
          <a:prstGeom prst="roundRect">
            <a:avLst/>
          </a:prstGeom>
          <a:noFill/>
          <a:ln w="22225" cap="flat" cmpd="sng" algn="ctr">
            <a:solidFill>
              <a:srgbClr val="C00000"/>
            </a:solidFill>
            <a:prstDash val="dash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89C3A2-B898-C848-8352-9A5F360F7A60}"/>
              </a:ext>
            </a:extLst>
          </p:cNvPr>
          <p:cNvSpPr txBox="1"/>
          <p:nvPr/>
        </p:nvSpPr>
        <p:spPr>
          <a:xfrm>
            <a:off x="4874323" y="625389"/>
            <a:ext cx="422508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Cell-level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Marker gene identification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Trajectory analysis</a:t>
            </a:r>
          </a:p>
          <a:p>
            <a:pPr lvl="1">
              <a:buFont typeface="Wingdings" pitchFamily="2" charset="2"/>
              <a:buChar char="Ø"/>
            </a:pPr>
            <a:endParaRPr 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1078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Gene-level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078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Single-cell differential expression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078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 set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078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 regulatory networks</a:t>
            </a:r>
            <a:endParaRPr 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ontroversy about the pronunciation about scanpy leads some to believe it should be pronounced like shrimp scampi, rather than the canonical scan-pie">
            <a:extLst>
              <a:ext uri="{FF2B5EF4-FFF2-40B4-BE49-F238E27FC236}">
                <a16:creationId xmlns:a16="http://schemas.microsoft.com/office/drawing/2014/main" id="{F9297F88-3C0C-ED4F-AD58-9238CC993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73695" r="55834" b="4780"/>
          <a:stretch/>
        </p:blipFill>
        <p:spPr bwMode="auto">
          <a:xfrm>
            <a:off x="5672889" y="5090876"/>
            <a:ext cx="3352800" cy="143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AB46B9-5003-E649-AA4D-B602F4FB28B8}"/>
              </a:ext>
            </a:extLst>
          </p:cNvPr>
          <p:cNvSpPr txBox="1"/>
          <p:nvPr/>
        </p:nvSpPr>
        <p:spPr>
          <a:xfrm>
            <a:off x="5037455" y="4851543"/>
            <a:ext cx="3898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Python for </a:t>
            </a:r>
            <a:r>
              <a:rPr lang="en-US" dirty="0" err="1"/>
              <a:t>scRNA</a:t>
            </a:r>
            <a:r>
              <a:rPr lang="en-US" dirty="0"/>
              <a:t>-seq data analysis</a:t>
            </a:r>
          </a:p>
        </p:txBody>
      </p:sp>
    </p:spTree>
    <p:extLst>
      <p:ext uri="{BB962C8B-B14F-4D97-AF65-F5344CB8AC3E}">
        <p14:creationId xmlns:p14="http://schemas.microsoft.com/office/powerpoint/2010/main" val="2256864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6B8ED-8A33-324B-8390-94C0D4F37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08284"/>
            <a:ext cx="8991600" cy="1143000"/>
          </a:xfrm>
        </p:spPr>
        <p:txBody>
          <a:bodyPr/>
          <a:lstStyle/>
          <a:p>
            <a:r>
              <a:rPr lang="en-US" dirty="0"/>
              <a:t>Single-cell RNA sequencing analysis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BABB4-FBC3-374A-9331-92A972A4F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47800"/>
            <a:ext cx="7772400" cy="5029200"/>
          </a:xfrm>
        </p:spPr>
        <p:txBody>
          <a:bodyPr/>
          <a:lstStyle/>
          <a:p>
            <a:r>
              <a:rPr lang="en-US" sz="2400" spc="-5" dirty="0">
                <a:cs typeface="Arial"/>
              </a:rPr>
              <a:t>Introduction of single cell analysis</a:t>
            </a:r>
          </a:p>
          <a:p>
            <a:r>
              <a:rPr lang="en-US" sz="2400" b="1" spc="-5" dirty="0">
                <a:solidFill>
                  <a:schemeClr val="tx2"/>
                </a:solidFill>
                <a:cs typeface="Arial"/>
              </a:rPr>
              <a:t>Dimensionality reduction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spc="-5" dirty="0">
                <a:cs typeface="Arial"/>
              </a:rPr>
              <a:t>Linear: PCA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spc="-5" dirty="0">
                <a:cs typeface="Arial"/>
              </a:rPr>
              <a:t>Non-linear: t-SNE, UMAP</a:t>
            </a:r>
          </a:p>
          <a:p>
            <a:r>
              <a:rPr lang="en-US" sz="2400" spc="-5" dirty="0">
                <a:cs typeface="Arial"/>
              </a:rPr>
              <a:t>Cell clustering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K-means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hierarchical clustering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graph-based clustering</a:t>
            </a:r>
            <a:endParaRPr lang="en-US" sz="1800" spc="-5" dirty="0">
              <a:cs typeface="Arial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2F623-08A7-D44F-A950-0166F1F1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49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treemap chart&#10;&#10;Description automatically generated">
            <a:extLst>
              <a:ext uri="{FF2B5EF4-FFF2-40B4-BE49-F238E27FC236}">
                <a16:creationId xmlns:a16="http://schemas.microsoft.com/office/drawing/2014/main" id="{6E38D0EB-DA85-B342-B267-24327025C9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7" t="1377" r="11592" b="7778"/>
          <a:stretch/>
        </p:blipFill>
        <p:spPr>
          <a:xfrm>
            <a:off x="2514600" y="1617430"/>
            <a:ext cx="4435434" cy="46732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68AD7E-61E8-5749-B5D4-0A233E48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87" y="0"/>
            <a:ext cx="7772400" cy="1143000"/>
          </a:xfrm>
        </p:spPr>
        <p:txBody>
          <a:bodyPr/>
          <a:lstStyle/>
          <a:p>
            <a:r>
              <a:rPr lang="en-US" dirty="0"/>
              <a:t>Dimensionality Reduction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9C284-90F0-B342-834F-A33C4FE2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25A028-21D1-E445-A205-B4FCD548E3D2}"/>
              </a:ext>
            </a:extLst>
          </p:cNvPr>
          <p:cNvSpPr txBox="1"/>
          <p:nvPr/>
        </p:nvSpPr>
        <p:spPr>
          <a:xfrm>
            <a:off x="0" y="6416802"/>
            <a:ext cx="88550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hlinkClick r:id="rId4"/>
              </a:rPr>
              <a:t>https://doi.org/10.3389/fgene.2021.646936</a:t>
            </a:r>
            <a:endParaRPr lang="en-US" sz="800" dirty="0"/>
          </a:p>
          <a:p>
            <a:r>
              <a:rPr lang="en-US" sz="800" dirty="0">
                <a:hlinkClick r:id="rId5"/>
              </a:rPr>
              <a:t>https://www.biorxiv.org/content/10.1101/241646v1.full</a:t>
            </a:r>
            <a:endParaRPr lang="en-US" sz="800" dirty="0"/>
          </a:p>
          <a:p>
            <a:r>
              <a:rPr lang="en-US" sz="800" i="1" dirty="0" err="1"/>
              <a:t>Luecken</a:t>
            </a:r>
            <a:r>
              <a:rPr lang="en-US" sz="800" i="1" dirty="0"/>
              <a:t>, MD and Theis, FJ. Current best practices in single‐cell RNA‐seq analysis: a tutorial, Mol Syst Biol 2019 (</a:t>
            </a:r>
            <a:r>
              <a:rPr lang="en-US" sz="800" i="1" dirty="0" err="1"/>
              <a:t>doi</a:t>
            </a:r>
            <a:r>
              <a:rPr lang="en-US" sz="800" i="1" dirty="0"/>
              <a:t>: </a:t>
            </a:r>
            <a:r>
              <a:rPr lang="en-US" sz="800" i="1" dirty="0">
                <a:hlinkClick r:id="rId6"/>
              </a:rPr>
              <a:t>https://doi.org/10.15252/msb.20188746</a:t>
            </a:r>
            <a:r>
              <a:rPr lang="en-US" sz="800" i="1" dirty="0"/>
              <a:t>)</a:t>
            </a:r>
          </a:p>
          <a:p>
            <a:endParaRPr lang="en-US" sz="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97BB87-D8FD-CA42-A16D-60F7FC488182}"/>
              </a:ext>
            </a:extLst>
          </p:cNvPr>
          <p:cNvSpPr txBox="1"/>
          <p:nvPr/>
        </p:nvSpPr>
        <p:spPr>
          <a:xfrm>
            <a:off x="190500" y="970366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Dimensionality reduction announces that cells could cluster together into groups.</a:t>
            </a:r>
          </a:p>
        </p:txBody>
      </p:sp>
    </p:spTree>
    <p:extLst>
      <p:ext uri="{BB962C8B-B14F-4D97-AF65-F5344CB8AC3E}">
        <p14:creationId xmlns:p14="http://schemas.microsoft.com/office/powerpoint/2010/main" val="2278046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8AD7E-61E8-5749-B5D4-0A233E48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87" y="0"/>
            <a:ext cx="7772400" cy="1143000"/>
          </a:xfrm>
        </p:spPr>
        <p:txBody>
          <a:bodyPr/>
          <a:lstStyle/>
          <a:p>
            <a:r>
              <a:rPr lang="en-US" dirty="0"/>
              <a:t>Dimensionality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FE2A2-A517-7249-B208-E3A5440B0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66800"/>
            <a:ext cx="7772400" cy="4114800"/>
          </a:xfrm>
        </p:spPr>
        <p:txBody>
          <a:bodyPr/>
          <a:lstStyle/>
          <a:p>
            <a:r>
              <a:rPr lang="en-US" sz="2400" dirty="0"/>
              <a:t>Reduce noise, sparsity </a:t>
            </a:r>
          </a:p>
          <a:p>
            <a:r>
              <a:rPr lang="en-US" sz="2400" dirty="0"/>
              <a:t>Easier for visualization and processing</a:t>
            </a:r>
          </a:p>
          <a:p>
            <a:r>
              <a:rPr lang="en-US" sz="2400" dirty="0"/>
              <a:t>Linear methods: </a:t>
            </a:r>
          </a:p>
          <a:p>
            <a:pPr lvl="1"/>
            <a:r>
              <a:rPr lang="en-US" sz="2000" dirty="0"/>
              <a:t>PCA (principal component analysis)</a:t>
            </a:r>
          </a:p>
          <a:p>
            <a:r>
              <a:rPr lang="en-US" sz="2400" dirty="0"/>
              <a:t>Non-linear methods: </a:t>
            </a:r>
          </a:p>
          <a:p>
            <a:pPr lvl="1"/>
            <a:r>
              <a:rPr lang="en-US" sz="2000" dirty="0"/>
              <a:t>t-SNE</a:t>
            </a:r>
          </a:p>
          <a:p>
            <a:pPr lvl="1"/>
            <a:r>
              <a:rPr lang="en-US" sz="2000" dirty="0"/>
              <a:t>UMAP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9C284-90F0-B342-834F-A33C4FE2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Picture 5" descr="Diagram, shape, polygon&#10;&#10;Description automatically generated">
            <a:extLst>
              <a:ext uri="{FF2B5EF4-FFF2-40B4-BE49-F238E27FC236}">
                <a16:creationId xmlns:a16="http://schemas.microsoft.com/office/drawing/2014/main" id="{1AC09C5B-C0CF-F948-A3E8-B467ED820A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1" t="7133" r="3867" b="7761"/>
          <a:stretch/>
        </p:blipFill>
        <p:spPr>
          <a:xfrm>
            <a:off x="2133600" y="4300693"/>
            <a:ext cx="4425711" cy="22098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7483B88-CCE9-1147-9E31-3AC8CA3DA838}"/>
              </a:ext>
            </a:extLst>
          </p:cNvPr>
          <p:cNvSpPr/>
          <p:nvPr/>
        </p:nvSpPr>
        <p:spPr bwMode="auto">
          <a:xfrm>
            <a:off x="3216824" y="4846614"/>
            <a:ext cx="2057400" cy="491067"/>
          </a:xfrm>
          <a:prstGeom prst="roundRect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EFBFFD1-FA84-C04C-853C-94A4C702CC5D}"/>
              </a:ext>
            </a:extLst>
          </p:cNvPr>
          <p:cNvSpPr/>
          <p:nvPr/>
        </p:nvSpPr>
        <p:spPr bwMode="auto">
          <a:xfrm>
            <a:off x="3216824" y="5460795"/>
            <a:ext cx="838200" cy="486486"/>
          </a:xfrm>
          <a:prstGeom prst="roundRect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25A028-21D1-E445-A205-B4FCD548E3D2}"/>
              </a:ext>
            </a:extLst>
          </p:cNvPr>
          <p:cNvSpPr txBox="1"/>
          <p:nvPr/>
        </p:nvSpPr>
        <p:spPr>
          <a:xfrm>
            <a:off x="-15834" y="6510493"/>
            <a:ext cx="60702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hlinkClick r:id="rId4"/>
              </a:rPr>
              <a:t>https://doi.org/10.3389/fgene.2021.646936</a:t>
            </a:r>
            <a:endParaRPr lang="en-US" sz="800" dirty="0"/>
          </a:p>
          <a:p>
            <a:r>
              <a:rPr lang="en-US" sz="800" dirty="0"/>
              <a:t>https://</a:t>
            </a:r>
            <a:r>
              <a:rPr lang="en-US" sz="800" dirty="0" err="1"/>
              <a:t>www.biorxiv.org</a:t>
            </a:r>
            <a:r>
              <a:rPr lang="en-US" sz="800" dirty="0"/>
              <a:t>/content/10.1101/241646v1.full</a:t>
            </a:r>
          </a:p>
        </p:txBody>
      </p:sp>
    </p:spTree>
    <p:extLst>
      <p:ext uri="{BB962C8B-B14F-4D97-AF65-F5344CB8AC3E}">
        <p14:creationId xmlns:p14="http://schemas.microsoft.com/office/powerpoint/2010/main" val="2902231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D0621-5233-A145-930D-6C2667613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164" y="50533"/>
            <a:ext cx="7772400" cy="1143000"/>
          </a:xfrm>
        </p:spPr>
        <p:txBody>
          <a:bodyPr/>
          <a:lstStyle/>
          <a:p>
            <a:r>
              <a:rPr lang="en-US" dirty="0"/>
              <a:t>PCA</a:t>
            </a:r>
            <a:br>
              <a:rPr lang="en-US" dirty="0"/>
            </a:br>
            <a:r>
              <a:rPr lang="en-US" sz="3200" dirty="0"/>
              <a:t>Principal component analysis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4B8CB-A142-2D4C-9722-44A7F9735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DF16FB-6EB6-EB41-B4F7-82B601FA6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447800"/>
            <a:ext cx="8305800" cy="1981200"/>
          </a:xfrm>
        </p:spPr>
        <p:txBody>
          <a:bodyPr/>
          <a:lstStyle/>
          <a:p>
            <a:r>
              <a:rPr lang="en-US" sz="1800" dirty="0"/>
              <a:t>It is a linear algebraic method of dimensionality reduction</a:t>
            </a:r>
          </a:p>
          <a:p>
            <a:r>
              <a:rPr lang="en-US" sz="1800" dirty="0"/>
              <a:t>Any matrix can be decomposed as a multiplication of other matrices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PC1 represents the most of variance for the data, then PC2, PC3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F42513-4BC5-3241-9CBB-ED73A5460437}"/>
              </a:ext>
            </a:extLst>
          </p:cNvPr>
          <p:cNvSpPr txBox="1"/>
          <p:nvPr/>
        </p:nvSpPr>
        <p:spPr>
          <a:xfrm>
            <a:off x="0" y="6642556"/>
            <a:ext cx="23374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latin typeface="+mj-lt"/>
              </a:rPr>
              <a:t>https://</a:t>
            </a:r>
            <a:r>
              <a:rPr lang="en-US" sz="800" i="1" dirty="0" err="1">
                <a:latin typeface="+mj-lt"/>
              </a:rPr>
              <a:t>github.com</a:t>
            </a:r>
            <a:r>
              <a:rPr lang="en-US" sz="800" i="1" dirty="0">
                <a:latin typeface="+mj-lt"/>
              </a:rPr>
              <a:t>/</a:t>
            </a:r>
            <a:r>
              <a:rPr lang="en-US" sz="800" i="1" dirty="0" err="1">
                <a:latin typeface="+mj-lt"/>
              </a:rPr>
              <a:t>NBISweden</a:t>
            </a:r>
            <a:r>
              <a:rPr lang="en-US" sz="800" i="1" dirty="0">
                <a:latin typeface="+mj-lt"/>
              </a:rPr>
              <a:t>/</a:t>
            </a:r>
            <a:r>
              <a:rPr lang="en-US" sz="800" i="1" dirty="0" err="1">
                <a:latin typeface="+mj-lt"/>
              </a:rPr>
              <a:t>excelerate-scRNAseq</a:t>
            </a:r>
            <a:endParaRPr lang="en-US" sz="800" i="1" dirty="0">
              <a:latin typeface="+mj-lt"/>
            </a:endParaRPr>
          </a:p>
        </p:txBody>
      </p:sp>
      <p:pic>
        <p:nvPicPr>
          <p:cNvPr id="10" name="Picture 2" descr="controversy about the pronunciation about scanpy leads some to believe it should be pronounced like shrimp scampi, rather than the canonical scan-pie">
            <a:extLst>
              <a:ext uri="{FF2B5EF4-FFF2-40B4-BE49-F238E27FC236}">
                <a16:creationId xmlns:a16="http://schemas.microsoft.com/office/drawing/2014/main" id="{C7B8ED33-BC84-9D48-8930-685D6FA40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0" t="76200" r="62873" b="9295"/>
          <a:stretch/>
        </p:blipFill>
        <p:spPr bwMode="auto">
          <a:xfrm>
            <a:off x="2208088" y="6113666"/>
            <a:ext cx="1274123" cy="55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CD936B4A-3974-714A-966E-9CC98CFD59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39" r="17000" b="67750"/>
          <a:stretch/>
        </p:blipFill>
        <p:spPr>
          <a:xfrm>
            <a:off x="3810000" y="6233285"/>
            <a:ext cx="4722374" cy="31795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FC27A5F-ED0F-9743-B211-804FDB45EDAA}"/>
              </a:ext>
            </a:extLst>
          </p:cNvPr>
          <p:cNvGrpSpPr/>
          <p:nvPr/>
        </p:nvGrpSpPr>
        <p:grpSpPr>
          <a:xfrm>
            <a:off x="3048000" y="2971800"/>
            <a:ext cx="2411302" cy="2728912"/>
            <a:chOff x="504671" y="1494063"/>
            <a:chExt cx="3152929" cy="3262312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F34283E5-7E3D-A24B-8115-8ABA4ED050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r="60358" b="32646"/>
            <a:stretch>
              <a:fillRect/>
            </a:stretch>
          </p:blipFill>
          <p:spPr bwMode="auto">
            <a:xfrm>
              <a:off x="504671" y="1494063"/>
              <a:ext cx="3152929" cy="3262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39EA65-4C65-7748-AE16-6E62602C3D42}"/>
                </a:ext>
              </a:extLst>
            </p:cNvPr>
            <p:cNvSpPr txBox="1"/>
            <p:nvPr/>
          </p:nvSpPr>
          <p:spPr>
            <a:xfrm rot="18693596">
              <a:off x="2283838" y="2428844"/>
              <a:ext cx="8338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</a:t>
              </a:r>
              <a:r>
                <a:rPr lang="en-US" b="1" baseline="30000" dirty="0">
                  <a:solidFill>
                    <a:srgbClr val="FF0000"/>
                  </a:solidFill>
                </a:rPr>
                <a:t>st</a:t>
              </a:r>
              <a:r>
                <a:rPr lang="en-US" b="1" dirty="0">
                  <a:solidFill>
                    <a:srgbClr val="FF0000"/>
                  </a:solidFill>
                </a:rPr>
                <a:t> PC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27E7DB5-B598-B445-8D55-82EF5691B3E3}"/>
                </a:ext>
              </a:extLst>
            </p:cNvPr>
            <p:cNvGrpSpPr/>
            <p:nvPr/>
          </p:nvGrpSpPr>
          <p:grpSpPr>
            <a:xfrm>
              <a:off x="1230149" y="2126288"/>
              <a:ext cx="1589251" cy="1378912"/>
              <a:chOff x="1230149" y="2126288"/>
              <a:chExt cx="1589251" cy="1378912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1A8548C-4F9C-2543-B8A1-182E7D2BD5ED}"/>
                  </a:ext>
                </a:extLst>
              </p:cNvPr>
              <p:cNvCxnSpPr/>
              <p:nvPr/>
            </p:nvCxnSpPr>
            <p:spPr>
              <a:xfrm>
                <a:off x="1295400" y="2286000"/>
                <a:ext cx="1524000" cy="12192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994BCB7-8D4C-0149-BF97-BF1A9A023C28}"/>
                  </a:ext>
                </a:extLst>
              </p:cNvPr>
              <p:cNvSpPr txBox="1"/>
              <p:nvPr/>
            </p:nvSpPr>
            <p:spPr>
              <a:xfrm rot="2329678">
                <a:off x="1230149" y="2126288"/>
                <a:ext cx="8867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2</a:t>
                </a:r>
                <a:r>
                  <a:rPr lang="en-US" b="1" baseline="30000" dirty="0">
                    <a:solidFill>
                      <a:srgbClr val="FF0000"/>
                    </a:solidFill>
                  </a:rPr>
                  <a:t>nd</a:t>
                </a:r>
                <a:r>
                  <a:rPr lang="en-US" b="1" dirty="0">
                    <a:solidFill>
                      <a:srgbClr val="FF0000"/>
                    </a:solidFill>
                  </a:rPr>
                  <a:t> PC</a:t>
                </a: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3BDDAAD-A127-AB41-B97B-C5D8550FC254}"/>
              </a:ext>
            </a:extLst>
          </p:cNvPr>
          <p:cNvSpPr txBox="1"/>
          <p:nvPr/>
        </p:nvSpPr>
        <p:spPr>
          <a:xfrm>
            <a:off x="5556018" y="3854620"/>
            <a:ext cx="32831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Reduce </a:t>
            </a:r>
            <a:r>
              <a:rPr lang="en-US" sz="2000" i="1" dirty="0"/>
              <a:t>D</a:t>
            </a:r>
            <a:r>
              <a:rPr lang="en-US" sz="2000" dirty="0"/>
              <a:t> genes to </a:t>
            </a:r>
            <a:r>
              <a:rPr lang="en-US" sz="2000" i="1" dirty="0"/>
              <a:t>d</a:t>
            </a:r>
            <a:r>
              <a:rPr lang="en-US" sz="2000" dirty="0"/>
              <a:t> PCs of cells, where </a:t>
            </a:r>
            <a:r>
              <a:rPr lang="en-US" sz="2000" i="1" dirty="0"/>
              <a:t>d</a:t>
            </a:r>
            <a:r>
              <a:rPr lang="en-US" sz="2000" dirty="0"/>
              <a:t>&lt;&lt;</a:t>
            </a:r>
            <a:r>
              <a:rPr lang="en-US" sz="2000" i="1" dirty="0"/>
              <a:t>D</a:t>
            </a:r>
            <a:r>
              <a:rPr lang="en-US" sz="20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330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612E-66F8-0A4C-831A-67BFCE1BD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12686"/>
            <a:ext cx="7924800" cy="1143000"/>
          </a:xfrm>
        </p:spPr>
        <p:txBody>
          <a:bodyPr/>
          <a:lstStyle/>
          <a:p>
            <a:r>
              <a:rPr lang="en-US" sz="4000" dirty="0"/>
              <a:t>PCA of Peripheral Blood Mononuclear Cells (PBMC)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AB6850-8D66-1A48-9616-22FDD8548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15AA57-73A8-5043-971F-BABAD6645BFC}"/>
              </a:ext>
            </a:extLst>
          </p:cNvPr>
          <p:cNvSpPr/>
          <p:nvPr/>
        </p:nvSpPr>
        <p:spPr bwMode="auto">
          <a:xfrm>
            <a:off x="152400" y="2331590"/>
            <a:ext cx="381000" cy="41161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F2D069-49F8-6D49-831F-4E18283A2157}"/>
              </a:ext>
            </a:extLst>
          </p:cNvPr>
          <p:cNvSpPr/>
          <p:nvPr/>
        </p:nvSpPr>
        <p:spPr bwMode="auto">
          <a:xfrm>
            <a:off x="2362200" y="2241560"/>
            <a:ext cx="381000" cy="41161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D1FD5DF-D75D-5147-9259-3B5CD4B246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8"/>
          <a:stretch/>
        </p:blipFill>
        <p:spPr bwMode="auto">
          <a:xfrm>
            <a:off x="533400" y="1828799"/>
            <a:ext cx="8458200" cy="45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881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03" y="50893"/>
            <a:ext cx="8610600" cy="1143000"/>
          </a:xfrm>
        </p:spPr>
        <p:txBody>
          <a:bodyPr/>
          <a:lstStyle/>
          <a:p>
            <a:r>
              <a:rPr lang="en-US" dirty="0"/>
              <a:t>Gene expression and regulation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810000" y="1143000"/>
            <a:ext cx="4866740" cy="1770110"/>
            <a:chOff x="3962400" y="1524000"/>
            <a:chExt cx="4866740" cy="1770110"/>
          </a:xfrm>
        </p:grpSpPr>
        <p:grpSp>
          <p:nvGrpSpPr>
            <p:cNvPr id="25" name="Group 24"/>
            <p:cNvGrpSpPr/>
            <p:nvPr/>
          </p:nvGrpSpPr>
          <p:grpSpPr>
            <a:xfrm>
              <a:off x="5784251" y="1524000"/>
              <a:ext cx="3044889" cy="1770110"/>
              <a:chOff x="4263377" y="1866097"/>
              <a:chExt cx="3044889" cy="1770110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4263377" y="2711959"/>
                <a:ext cx="2755200" cy="924248"/>
                <a:chOff x="2279455" y="1050273"/>
                <a:chExt cx="2755200" cy="924248"/>
              </a:xfrm>
            </p:grpSpPr>
            <p:cxnSp>
              <p:nvCxnSpPr>
                <p:cNvPr id="7" name="Straight Connector 6"/>
                <p:cNvCxnSpPr>
                  <a:endCxn id="8" idx="1"/>
                </p:cNvCxnSpPr>
                <p:nvPr/>
              </p:nvCxnSpPr>
              <p:spPr>
                <a:xfrm>
                  <a:off x="2591204" y="1807741"/>
                  <a:ext cx="571407" cy="0"/>
                </a:xfrm>
                <a:prstGeom prst="line">
                  <a:avLst/>
                </a:prstGeom>
                <a:ln w="38100" cmpd="dbl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Rectangle 7"/>
                <p:cNvSpPr/>
                <p:nvPr/>
              </p:nvSpPr>
              <p:spPr>
                <a:xfrm>
                  <a:off x="3162611" y="1682521"/>
                  <a:ext cx="697538" cy="25043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" name="Straight Connector 8"/>
                <p:cNvCxnSpPr>
                  <a:stCxn id="8" idx="3"/>
                </p:cNvCxnSpPr>
                <p:nvPr/>
              </p:nvCxnSpPr>
              <p:spPr>
                <a:xfrm flipV="1">
                  <a:off x="3860149" y="1807739"/>
                  <a:ext cx="573084" cy="2"/>
                </a:xfrm>
                <a:prstGeom prst="line">
                  <a:avLst/>
                </a:prstGeom>
                <a:ln w="38100" cmpd="dbl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Elbow Connector 9"/>
                <p:cNvCxnSpPr>
                  <a:stCxn id="8" idx="1"/>
                </p:cNvCxnSpPr>
                <p:nvPr/>
              </p:nvCxnSpPr>
              <p:spPr>
                <a:xfrm rot="10800000" flipH="1">
                  <a:off x="3162610" y="1485749"/>
                  <a:ext cx="330883" cy="321992"/>
                </a:xfrm>
                <a:prstGeom prst="bentConnector3">
                  <a:avLst>
                    <a:gd name="adj1" fmla="val -9628"/>
                  </a:avLst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Curved Connector 11"/>
                <p:cNvCxnSpPr/>
                <p:nvPr/>
              </p:nvCxnSpPr>
              <p:spPr>
                <a:xfrm flipV="1">
                  <a:off x="3573980" y="1056424"/>
                  <a:ext cx="554453" cy="429323"/>
                </a:xfrm>
                <a:prstGeom prst="curvedConnector3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/>
                <p:cNvSpPr txBox="1"/>
                <p:nvPr/>
              </p:nvSpPr>
              <p:spPr>
                <a:xfrm>
                  <a:off x="2279455" y="1050273"/>
                  <a:ext cx="14373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/>
                    <a:t>transcription</a:t>
                  </a: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4425406" y="1605189"/>
                  <a:ext cx="60924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DNA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3810404" y="1423611"/>
                  <a:ext cx="6812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Gene</a:t>
                  </a:r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5337126" y="2094697"/>
                <a:ext cx="12621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translation</a:t>
                </a:r>
              </a:p>
            </p:txBody>
          </p:sp>
          <p:cxnSp>
            <p:nvCxnSpPr>
              <p:cNvPr id="17" name="Elbow Connector 34"/>
              <p:cNvCxnSpPr>
                <a:endCxn id="18" idx="2"/>
              </p:cNvCxnSpPr>
              <p:nvPr/>
            </p:nvCxnSpPr>
            <p:spPr>
              <a:xfrm flipV="1">
                <a:off x="6185761" y="2470703"/>
                <a:ext cx="675365" cy="16459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al 17"/>
              <p:cNvSpPr/>
              <p:nvPr/>
            </p:nvSpPr>
            <p:spPr>
              <a:xfrm>
                <a:off x="6861126" y="2247097"/>
                <a:ext cx="447140" cy="4472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289179" y="2378934"/>
                <a:ext cx="6785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RNA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403926" y="1866097"/>
                <a:ext cx="8725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Protein</a:t>
                </a: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3962400" y="1752600"/>
              <a:ext cx="2514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/>
                <a:t>Central dogma</a:t>
              </a:r>
              <a:endParaRPr lang="en-US" sz="2000" b="1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276600" y="5638800"/>
            <a:ext cx="58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Gene regulation</a:t>
            </a:r>
            <a:r>
              <a:rPr lang="en-US" sz="2000" dirty="0"/>
              <a:t>: which &amp; how genes express?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495800" y="4888469"/>
            <a:ext cx="3810000" cy="717599"/>
            <a:chOff x="4343400" y="4724401"/>
            <a:chExt cx="3810000" cy="717599"/>
          </a:xfrm>
        </p:grpSpPr>
        <p:sp>
          <p:nvSpPr>
            <p:cNvPr id="4" name="Left Brace 3"/>
            <p:cNvSpPr/>
            <p:nvPr/>
          </p:nvSpPr>
          <p:spPr>
            <a:xfrm rot="16200000">
              <a:off x="6057900" y="3009901"/>
              <a:ext cx="381000" cy="3810000"/>
            </a:xfrm>
            <a:prstGeom prst="leftBrac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640120" y="5041890"/>
              <a:ext cx="111601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Cell type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657600" y="2962507"/>
            <a:ext cx="5184203" cy="1990493"/>
            <a:chOff x="3657600" y="2962507"/>
            <a:chExt cx="5184203" cy="1990493"/>
          </a:xfrm>
        </p:grpSpPr>
        <p:grpSp>
          <p:nvGrpSpPr>
            <p:cNvPr id="31" name="Group 30"/>
            <p:cNvGrpSpPr/>
            <p:nvPr/>
          </p:nvGrpSpPr>
          <p:grpSpPr>
            <a:xfrm>
              <a:off x="3657600" y="2962507"/>
              <a:ext cx="5181600" cy="1810216"/>
              <a:chOff x="3810000" y="4114800"/>
              <a:chExt cx="5181600" cy="1810216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4267200" y="4724403"/>
                <a:ext cx="4135678" cy="1200613"/>
                <a:chOff x="4267200" y="3657603"/>
                <a:chExt cx="4135678" cy="1200613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4267200" y="3657603"/>
                  <a:ext cx="4135678" cy="1200408"/>
                  <a:chOff x="2682559" y="2548046"/>
                  <a:chExt cx="4987004" cy="1447510"/>
                </a:xfrm>
              </p:grpSpPr>
              <p:cxnSp>
                <p:nvCxnSpPr>
                  <p:cNvPr id="33" name="Curved Connector 32"/>
                  <p:cNvCxnSpPr/>
                  <p:nvPr/>
                </p:nvCxnSpPr>
                <p:spPr>
                  <a:xfrm flipV="1">
                    <a:off x="3250540" y="3566233"/>
                    <a:ext cx="554453" cy="429323"/>
                  </a:xfrm>
                  <a:prstGeom prst="curvedConnector3">
                    <a:avLst/>
                  </a:prstGeom>
                  <a:ln>
                    <a:solidFill>
                      <a:srgbClr val="FF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Curved Connector 50"/>
                  <p:cNvCxnSpPr/>
                  <p:nvPr/>
                </p:nvCxnSpPr>
                <p:spPr>
                  <a:xfrm flipV="1">
                    <a:off x="3081798" y="3487045"/>
                    <a:ext cx="554453" cy="429323"/>
                  </a:xfrm>
                  <a:prstGeom prst="curvedConnector3">
                    <a:avLst/>
                  </a:prstGeom>
                  <a:ln>
                    <a:solidFill>
                      <a:srgbClr val="FF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38" name="Picture 37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3241" t="14197" r="70339" b="45040"/>
                  <a:stretch/>
                </p:blipFill>
                <p:spPr>
                  <a:xfrm>
                    <a:off x="3445195" y="2563528"/>
                    <a:ext cx="898511" cy="1062753"/>
                  </a:xfrm>
                  <a:prstGeom prst="rect">
                    <a:avLst/>
                  </a:prstGeom>
                </p:spPr>
              </p:pic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2682559" y="2761154"/>
                    <a:ext cx="72038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nerve</a:t>
                    </a:r>
                  </a:p>
                </p:txBody>
              </p:sp>
              <p:pic>
                <p:nvPicPr>
                  <p:cNvPr id="41" name="Picture 40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66973" t="14197" r="4102" b="49048"/>
                  <a:stretch/>
                </p:blipFill>
                <p:spPr>
                  <a:xfrm>
                    <a:off x="5189433" y="2548046"/>
                    <a:ext cx="983708" cy="958251"/>
                  </a:xfrm>
                  <a:prstGeom prst="rect">
                    <a:avLst/>
                  </a:prstGeom>
                </p:spPr>
              </p:pic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4501633" y="2761154"/>
                    <a:ext cx="736852" cy="4824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skin</a:t>
                    </a:r>
                  </a:p>
                </p:txBody>
              </p:sp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6174216" y="2761154"/>
                    <a:ext cx="1113995" cy="44535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disease</a:t>
                    </a:r>
                  </a:p>
                </p:txBody>
              </p:sp>
              <p:cxnSp>
                <p:nvCxnSpPr>
                  <p:cNvPr id="45" name="Curved Connector 44"/>
                  <p:cNvCxnSpPr/>
                  <p:nvPr/>
                </p:nvCxnSpPr>
                <p:spPr>
                  <a:xfrm flipV="1">
                    <a:off x="6996728" y="3491996"/>
                    <a:ext cx="554453" cy="429323"/>
                  </a:xfrm>
                  <a:prstGeom prst="curvedConnector3">
                    <a:avLst/>
                  </a:prstGeom>
                  <a:ln>
                    <a:solidFill>
                      <a:srgbClr val="FF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Curved Connector 45"/>
                  <p:cNvCxnSpPr/>
                  <p:nvPr/>
                </p:nvCxnSpPr>
                <p:spPr>
                  <a:xfrm flipV="1">
                    <a:off x="7115110" y="3566233"/>
                    <a:ext cx="554453" cy="429323"/>
                  </a:xfrm>
                  <a:prstGeom prst="curvedConnector3">
                    <a:avLst/>
                  </a:prstGeom>
                  <a:ln>
                    <a:solidFill>
                      <a:srgbClr val="FF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4" name="Curved Connector 53"/>
                <p:cNvCxnSpPr/>
                <p:nvPr/>
              </p:nvCxnSpPr>
              <p:spPr>
                <a:xfrm flipV="1">
                  <a:off x="6400800" y="4428893"/>
                  <a:ext cx="554453" cy="429323"/>
                </a:xfrm>
                <a:prstGeom prst="curvedConnector3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TextBox 28"/>
              <p:cNvSpPr txBox="1"/>
              <p:nvPr/>
            </p:nvSpPr>
            <p:spPr>
              <a:xfrm>
                <a:off x="3810000" y="4114800"/>
                <a:ext cx="5181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Gene expression </a:t>
                </a:r>
                <a:r>
                  <a:rPr lang="en-US" sz="2000" dirty="0"/>
                  <a:t>levels (e.g., values to quantify </a:t>
                </a:r>
                <a:r>
                  <a:rPr lang="en-US" sz="2000" dirty="0">
                    <a:solidFill>
                      <a:srgbClr val="FF0000"/>
                    </a:solidFill>
                  </a:rPr>
                  <a:t>RNA</a:t>
                </a:r>
                <a:r>
                  <a:rPr lang="en-US" sz="2000" dirty="0"/>
                  <a:t> abundances) </a:t>
                </a:r>
              </a:p>
            </p:txBody>
          </p:sp>
        </p:grp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8600" y="3581400"/>
              <a:ext cx="850900" cy="732095"/>
            </a:xfrm>
            <a:prstGeom prst="rect">
              <a:avLst/>
            </a:prstGeom>
          </p:spPr>
        </p:pic>
        <p:cxnSp>
          <p:nvCxnSpPr>
            <p:cNvPr id="48" name="Curved Connector 47"/>
            <p:cNvCxnSpPr/>
            <p:nvPr/>
          </p:nvCxnSpPr>
          <p:spPr>
            <a:xfrm flipV="1">
              <a:off x="7924800" y="4419600"/>
              <a:ext cx="459803" cy="356034"/>
            </a:xfrm>
            <a:prstGeom prst="curvedConnector3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urved Connector 48"/>
            <p:cNvCxnSpPr/>
            <p:nvPr/>
          </p:nvCxnSpPr>
          <p:spPr>
            <a:xfrm flipV="1">
              <a:off x="8153400" y="4343400"/>
              <a:ext cx="459803" cy="356034"/>
            </a:xfrm>
            <a:prstGeom prst="curvedConnector3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urved Connector 49"/>
            <p:cNvCxnSpPr/>
            <p:nvPr/>
          </p:nvCxnSpPr>
          <p:spPr>
            <a:xfrm flipV="1">
              <a:off x="8229600" y="4419600"/>
              <a:ext cx="459803" cy="356034"/>
            </a:xfrm>
            <a:prstGeom prst="curvedConnector3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flipV="1">
              <a:off x="8382000" y="4419600"/>
              <a:ext cx="459803" cy="356034"/>
            </a:xfrm>
            <a:prstGeom prst="curvedConnector3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urved Connector 52"/>
            <p:cNvCxnSpPr/>
            <p:nvPr/>
          </p:nvCxnSpPr>
          <p:spPr>
            <a:xfrm flipV="1">
              <a:off x="8382000" y="4596966"/>
              <a:ext cx="459803" cy="356034"/>
            </a:xfrm>
            <a:prstGeom prst="curvedConnector3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urved Connector 54"/>
            <p:cNvCxnSpPr/>
            <p:nvPr/>
          </p:nvCxnSpPr>
          <p:spPr>
            <a:xfrm flipV="1">
              <a:off x="7467600" y="4343400"/>
              <a:ext cx="459803" cy="356034"/>
            </a:xfrm>
            <a:prstGeom prst="curvedConnector3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246841" y="1195674"/>
            <a:ext cx="3146178" cy="5128926"/>
            <a:chOff x="246841" y="1195674"/>
            <a:chExt cx="3146178" cy="5128926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800" y="1981200"/>
              <a:ext cx="2895600" cy="4343400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246841" y="1195674"/>
              <a:ext cx="31461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Identical DNA but different gene expression</a:t>
              </a: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4EB1DC78-106D-4A48-835D-660872808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2DA06-5757-4745-A46E-60BA26673BE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3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11CA7-A944-B94B-B968-B9C55DC6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C09044-DD46-3643-AA0B-356B199C3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22058"/>
            <a:ext cx="7772400" cy="1143000"/>
          </a:xfrm>
        </p:spPr>
        <p:txBody>
          <a:bodyPr/>
          <a:lstStyle/>
          <a:p>
            <a:r>
              <a:rPr lang="en-US" dirty="0"/>
              <a:t>Limitation of PCA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60A3C8-F80C-A643-B783-65A5039597CD}"/>
              </a:ext>
            </a:extLst>
          </p:cNvPr>
          <p:cNvSpPr txBox="1"/>
          <p:nvPr/>
        </p:nvSpPr>
        <p:spPr>
          <a:xfrm>
            <a:off x="414618" y="1254389"/>
            <a:ext cx="838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PCs represent linear combination of individual features (e.g., genes)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PCA fails to find non-linear structure in the data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DF3953-76CE-9E41-85F2-FF99473847CF}"/>
              </a:ext>
            </a:extLst>
          </p:cNvPr>
          <p:cNvSpPr txBox="1"/>
          <p:nvPr/>
        </p:nvSpPr>
        <p:spPr>
          <a:xfrm>
            <a:off x="2" y="6642108"/>
            <a:ext cx="460561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www.cs.cmu.edu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/~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bapoczos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/Classes/ML10715_2015Fall/slides/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ManifoldLearning.pdf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554234E-2513-3D49-A5A9-8EC686EE5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625621"/>
            <a:ext cx="7162800" cy="28757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C76458-ED59-DD41-ABD1-E7EBF49119CF}"/>
              </a:ext>
            </a:extLst>
          </p:cNvPr>
          <p:cNvSpPr txBox="1"/>
          <p:nvPr/>
        </p:nvSpPr>
        <p:spPr>
          <a:xfrm>
            <a:off x="1295400" y="2295777"/>
            <a:ext cx="1927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dimensions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163126-6C01-C045-B4F0-9E236DF5D4B4}"/>
              </a:ext>
            </a:extLst>
          </p:cNvPr>
          <p:cNvSpPr txBox="1"/>
          <p:nvPr/>
        </p:nvSpPr>
        <p:spPr>
          <a:xfrm>
            <a:off x="5456976" y="2292119"/>
            <a:ext cx="1885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dimensions</a:t>
            </a:r>
          </a:p>
        </p:txBody>
      </p:sp>
    </p:spTree>
    <p:extLst>
      <p:ext uri="{BB962C8B-B14F-4D97-AF65-F5344CB8AC3E}">
        <p14:creationId xmlns:p14="http://schemas.microsoft.com/office/powerpoint/2010/main" val="2110168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8E76-09F4-A945-A42F-3B5213737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-11987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/>
              <a:t>Manifold learning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3C2632E-DD06-AA41-A318-857020CEAD06}"/>
                  </a:ext>
                </a:extLst>
              </p:cNvPr>
              <p:cNvSpPr txBox="1"/>
              <p:nvPr/>
            </p:nvSpPr>
            <p:spPr>
              <a:xfrm>
                <a:off x="981313" y="3401339"/>
                <a:ext cx="7181373" cy="1809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dimensional manifold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is embedded in a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dimensional space, and there is and explicit mapping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: 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  <m:groupChr>
                      <m:groupChrPr>
                        <m:chr m:val="→"/>
                        <m:pos m:val="top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/>
                    </m:groupCh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≤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. Given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dirty="0"/>
                  <a:t> with noise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b="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  <a:endParaRPr lang="en-US" dirty="0"/>
              </a:p>
              <a:p>
                <a:r>
                  <a:rPr lang="en-US" dirty="0"/>
                  <a:t>       → find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(.)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/>
                  <a:t>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from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3C2632E-DD06-AA41-A318-857020CEAD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313" y="3401339"/>
                <a:ext cx="7181373" cy="1809919"/>
              </a:xfrm>
              <a:prstGeom prst="rect">
                <a:avLst/>
              </a:prstGeom>
              <a:blipFill>
                <a:blip r:embed="rId3"/>
                <a:stretch>
                  <a:fillRect l="-883" t="-2083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>
            <a:extLst>
              <a:ext uri="{FF2B5EF4-FFF2-40B4-BE49-F238E27FC236}">
                <a16:creationId xmlns:a16="http://schemas.microsoft.com/office/drawing/2014/main" id="{A8F2CC9C-EC88-4941-87E0-52A3A4DCA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6946" y="1447800"/>
            <a:ext cx="5701389" cy="177496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F7CDCC-5847-9F4D-A4C1-965AA6624B01}"/>
                  </a:ext>
                </a:extLst>
              </p:cNvPr>
              <p:cNvSpPr txBox="1"/>
              <p:nvPr/>
            </p:nvSpPr>
            <p:spPr>
              <a:xfrm>
                <a:off x="4039481" y="2051588"/>
                <a:ext cx="53251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35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(.)</m:t>
                      </m:r>
                    </m:oMath>
                  </m:oMathPara>
                </a14:m>
                <a:endParaRPr lang="en-US" sz="135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F7CDCC-5847-9F4D-A4C1-965AA6624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481" y="2051588"/>
                <a:ext cx="532518" cy="300082"/>
              </a:xfrm>
              <a:prstGeom prst="rect">
                <a:avLst/>
              </a:prstGeom>
              <a:blipFill>
                <a:blip r:embed="rId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DBE0996-6062-3047-9989-38E47ECCFB23}"/>
                  </a:ext>
                </a:extLst>
              </p:cNvPr>
              <p:cNvSpPr txBox="1"/>
              <p:nvPr/>
            </p:nvSpPr>
            <p:spPr>
              <a:xfrm>
                <a:off x="6882750" y="2690549"/>
                <a:ext cx="40197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35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DBE0996-6062-3047-9989-38E47ECCF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2750" y="2690549"/>
                <a:ext cx="401970" cy="300082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8B732EA-DCBE-524B-8C06-1070960FA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b="1" kern="120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1C79C9-48CD-544B-91DF-57C1A15BA8C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415F54-D94F-6C45-9A2C-3AF20E9931FA}"/>
              </a:ext>
            </a:extLst>
          </p:cNvPr>
          <p:cNvSpPr txBox="1"/>
          <p:nvPr/>
        </p:nvSpPr>
        <p:spPr>
          <a:xfrm>
            <a:off x="249823" y="5455393"/>
            <a:ext cx="2744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Parametric &amp; generalizable (e.g., linear manifold learning)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ECB618-C31F-A545-8EFB-BB35127D3C34}"/>
              </a:ext>
            </a:extLst>
          </p:cNvPr>
          <p:cNvSpPr txBox="1"/>
          <p:nvPr/>
        </p:nvSpPr>
        <p:spPr>
          <a:xfrm>
            <a:off x="3423706" y="5410200"/>
            <a:ext cx="3203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Nonparametric &amp; nongeneralizable (e.g., nonlinear manifold learning)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5AEF006-F08B-6944-8F8C-2CF3BDABC03A}"/>
              </a:ext>
            </a:extLst>
          </p:cNvPr>
          <p:cNvCxnSpPr>
            <a:cxnSpLocks/>
          </p:cNvCxnSpPr>
          <p:nvPr/>
        </p:nvCxnSpPr>
        <p:spPr>
          <a:xfrm flipH="1">
            <a:off x="2209800" y="5160924"/>
            <a:ext cx="152400" cy="2380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EE5489F-ACCE-EF42-BA7C-C53EDC68076F}"/>
              </a:ext>
            </a:extLst>
          </p:cNvPr>
          <p:cNvCxnSpPr>
            <a:cxnSpLocks/>
          </p:cNvCxnSpPr>
          <p:nvPr/>
        </p:nvCxnSpPr>
        <p:spPr>
          <a:xfrm>
            <a:off x="3289030" y="5160924"/>
            <a:ext cx="298514" cy="2976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B4FFD74-8321-9F43-9009-BB737CB38E9E}"/>
              </a:ext>
            </a:extLst>
          </p:cNvPr>
          <p:cNvSpPr txBox="1"/>
          <p:nvPr/>
        </p:nvSpPr>
        <p:spPr>
          <a:xfrm>
            <a:off x="4818" y="1028270"/>
            <a:ext cx="83346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manifold is a topological space that locally resembles Euclidean space near each point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D2AB0C4-74B1-2640-A6BD-D0442B0CC810}"/>
              </a:ext>
            </a:extLst>
          </p:cNvPr>
          <p:cNvSpPr txBox="1">
            <a:spLocks/>
          </p:cNvSpPr>
          <p:nvPr/>
        </p:nvSpPr>
        <p:spPr bwMode="auto">
          <a:xfrm>
            <a:off x="7284720" y="656844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BD8D84-4225-B84F-9144-BC379E66A14E}"/>
                  </a:ext>
                </a:extLst>
              </p:cNvPr>
              <p:cNvSpPr txBox="1"/>
              <p:nvPr/>
            </p:nvSpPr>
            <p:spPr>
              <a:xfrm>
                <a:off x="2888279" y="2644103"/>
                <a:ext cx="400751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35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BD8D84-4225-B84F-9144-BC379E66A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8279" y="2644103"/>
                <a:ext cx="400751" cy="3000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5983F83-C22A-0F47-ABF6-416141F17E4C}"/>
              </a:ext>
            </a:extLst>
          </p:cNvPr>
          <p:cNvCxnSpPr>
            <a:cxnSpLocks/>
          </p:cNvCxnSpPr>
          <p:nvPr/>
        </p:nvCxnSpPr>
        <p:spPr>
          <a:xfrm flipH="1" flipV="1">
            <a:off x="2496876" y="2052943"/>
            <a:ext cx="497764" cy="7234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9E1030B-5A48-AC4C-A0E7-E3918736E936}"/>
              </a:ext>
            </a:extLst>
          </p:cNvPr>
          <p:cNvCxnSpPr>
            <a:cxnSpLocks/>
          </p:cNvCxnSpPr>
          <p:nvPr/>
        </p:nvCxnSpPr>
        <p:spPr>
          <a:xfrm flipH="1" flipV="1">
            <a:off x="6786956" y="2499006"/>
            <a:ext cx="223444" cy="277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076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649CC-B88C-D142-8D58-41E0AFAA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884066F-214E-5840-8B1A-30D0AB491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51"/>
            <a:ext cx="7772400" cy="1143000"/>
          </a:xfrm>
        </p:spPr>
        <p:txBody>
          <a:bodyPr/>
          <a:lstStyle/>
          <a:p>
            <a:r>
              <a:rPr lang="en-US" dirty="0"/>
              <a:t> t-SNE</a:t>
            </a:r>
            <a:br>
              <a:rPr lang="en-US" dirty="0"/>
            </a:br>
            <a:r>
              <a:rPr lang="en-US" sz="2800" dirty="0"/>
              <a:t>t-Stochastic Neighbor Embedding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56956F-F704-9A44-83E2-896884D6C725}"/>
              </a:ext>
            </a:extLst>
          </p:cNvPr>
          <p:cNvSpPr/>
          <p:nvPr/>
        </p:nvSpPr>
        <p:spPr>
          <a:xfrm>
            <a:off x="0" y="6396335"/>
            <a:ext cx="624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L.J.P. van der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Maaten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and G.E. Hinton. Visualizing High-Dimensional Data Using t-SNE. JMLR2008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https://nbviewer.org/github/YeoLab/single-cell-bioinformatics/tree/master/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https://mit6874.github.io/assets/sp2020/slides/L11_PCA_tSNE_Autoencoders.pdf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381157-B27F-CB48-872A-68CC6A5E19DF}"/>
              </a:ext>
            </a:extLst>
          </p:cNvPr>
          <p:cNvGrpSpPr/>
          <p:nvPr/>
        </p:nvGrpSpPr>
        <p:grpSpPr>
          <a:xfrm>
            <a:off x="533400" y="2699442"/>
            <a:ext cx="4436224" cy="2736567"/>
            <a:chOff x="-20201" y="3820292"/>
            <a:chExt cx="4436224" cy="2736567"/>
          </a:xfrm>
        </p:grpSpPr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001083A3-BA24-524E-BC81-EA34F4D41E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33" t="31111" r="15834" b="22223"/>
            <a:stretch/>
          </p:blipFill>
          <p:spPr bwMode="auto">
            <a:xfrm>
              <a:off x="148823" y="3881898"/>
              <a:ext cx="4267200" cy="2674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51DD99C7-FF00-4548-8572-1B2D573C84E4}"/>
                </a:ext>
              </a:extLst>
            </p:cNvPr>
            <p:cNvSpPr/>
            <p:nvPr/>
          </p:nvSpPr>
          <p:spPr bwMode="auto">
            <a:xfrm rot="19752669">
              <a:off x="-20201" y="3820292"/>
              <a:ext cx="464188" cy="304800"/>
            </a:xfrm>
            <a:prstGeom prst="triangle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08ABD75C-690D-1C47-9398-DF67C7B60F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4" t="91689" r="1205" b="156"/>
          <a:stretch/>
        </p:blipFill>
        <p:spPr bwMode="auto">
          <a:xfrm>
            <a:off x="1013579" y="5436009"/>
            <a:ext cx="2679613" cy="20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Íomhá">
            <a:extLst>
              <a:ext uri="{FF2B5EF4-FFF2-40B4-BE49-F238E27FC236}">
                <a16:creationId xmlns:a16="http://schemas.microsoft.com/office/drawing/2014/main" id="{DAEA60E5-10A2-E84E-A640-EC46ED99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3" t="3089" r="6538" b="4791"/>
          <a:stretch/>
        </p:blipFill>
        <p:spPr bwMode="auto">
          <a:xfrm>
            <a:off x="5183947" y="4320553"/>
            <a:ext cx="3404417" cy="205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C95DC3-C956-E749-B420-AC06C0CEDC20}"/>
              </a:ext>
            </a:extLst>
          </p:cNvPr>
          <p:cNvSpPr txBox="1"/>
          <p:nvPr/>
        </p:nvSpPr>
        <p:spPr>
          <a:xfrm>
            <a:off x="88232" y="1184692"/>
            <a:ext cx="8941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t-SNE is a manifold embedding algorithm for nonlinear dimensionality reduction (”keep manifold structures on low dimension space”)</a:t>
            </a:r>
          </a:p>
        </p:txBody>
      </p:sp>
      <p:pic>
        <p:nvPicPr>
          <p:cNvPr id="14" name="Picture 13" descr="Íomhá">
            <a:extLst>
              <a:ext uri="{FF2B5EF4-FFF2-40B4-BE49-F238E27FC236}">
                <a16:creationId xmlns:a16="http://schemas.microsoft.com/office/drawing/2014/main" id="{2486E898-37A6-814F-86BC-9674544B7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r="51667"/>
          <a:stretch/>
        </p:blipFill>
        <p:spPr bwMode="auto">
          <a:xfrm>
            <a:off x="5183947" y="2307186"/>
            <a:ext cx="3351312" cy="207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273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4D3A4-F9C6-9347-9EA4-8AD5D9579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20" y="36782"/>
            <a:ext cx="7772400" cy="1143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t-SNE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DA412-570D-194C-9C49-EC197D8DE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5BD91A-B0D4-444B-B032-449151F3ECFA}"/>
                  </a:ext>
                </a:extLst>
              </p:cNvPr>
              <p:cNvSpPr txBox="1"/>
              <p:nvPr/>
            </p:nvSpPr>
            <p:spPr>
              <a:xfrm>
                <a:off x="296295" y="1133688"/>
                <a:ext cx="8873435" cy="1494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Given a collection of points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⊂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, find a collection of points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𝑌</m:t>
                    </m:r>
                    <m:r>
                      <a:rPr lang="en-US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⊂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p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, where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≪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pc="-70" dirty="0">
                    <a:latin typeface="Arial" panose="020B0604020202020204" pitchFamily="34" charset="0"/>
                    <a:cs typeface="Arial" panose="020B0604020202020204" pitchFamily="34" charset="0"/>
                  </a:rPr>
                  <a:t>measure </a:t>
                </a:r>
                <a:r>
                  <a:rPr lang="en-US" spc="-80" dirty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spc="-75" dirty="0">
                    <a:uFill>
                      <a:solidFill>
                        <a:srgbClr val="000000"/>
                      </a:solidFill>
                    </a:uFill>
                    <a:latin typeface="Arial" panose="020B0604020202020204" pitchFamily="34" charset="0"/>
                    <a:cs typeface="Arial" panose="020B0604020202020204" pitchFamily="34" charset="0"/>
                  </a:rPr>
                  <a:t>conditional </a:t>
                </a:r>
                <a:r>
                  <a:rPr lang="en-US" spc="-85" dirty="0">
                    <a:uFill>
                      <a:solidFill>
                        <a:srgbClr val="000000"/>
                      </a:solidFill>
                    </a:uFill>
                    <a:latin typeface="Arial" panose="020B0604020202020204" pitchFamily="34" charset="0"/>
                    <a:cs typeface="Arial" panose="020B0604020202020204" pitchFamily="34" charset="0"/>
                  </a:rPr>
                  <a:t>probability</a:t>
                </a:r>
                <a:r>
                  <a:rPr lang="en-US" spc="-8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pc="-95" dirty="0">
                    <a:latin typeface="Arial" panose="020B0604020202020204" pitchFamily="34" charset="0"/>
                    <a:cs typeface="Arial" panose="020B0604020202020204" pitchFamily="34" charset="0"/>
                  </a:rPr>
                  <a:t>that </a:t>
                </a:r>
                <a:r>
                  <a:rPr lang="en-US" spc="-85" dirty="0"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:r>
                  <a:rPr lang="en-US" spc="-70" dirty="0">
                    <a:latin typeface="Arial" panose="020B0604020202020204" pitchFamily="34" charset="0"/>
                    <a:cs typeface="Arial" panose="020B0604020202020204" pitchFamily="34" charset="0"/>
                  </a:rPr>
                  <a:t>point</a:t>
                </a:r>
                <a:r>
                  <a:rPr lang="en-US" spc="-14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>
                    <a:latin typeface="Times New Roman"/>
                    <a:cs typeface="Times New Roman"/>
                  </a:rPr>
                  <a:t>j</a:t>
                </a:r>
                <a:r>
                  <a:rPr lang="en-US" sz="2800" i="1" spc="-195" dirty="0">
                    <a:latin typeface="Times New Roman"/>
                    <a:cs typeface="Times New Roman"/>
                  </a:rPr>
                  <a:t> </a:t>
                </a:r>
                <a:r>
                  <a:rPr lang="en-US" spc="-65" dirty="0">
                    <a:latin typeface="Arial" panose="020B0604020202020204" pitchFamily="34" charset="0"/>
                    <a:cs typeface="Arial" panose="020B0604020202020204" pitchFamily="34" charset="0"/>
                  </a:rPr>
                  <a:t>would</a:t>
                </a:r>
                <a:r>
                  <a:rPr lang="en-US" spc="-12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pc="-100" dirty="0">
                    <a:latin typeface="Arial" panose="020B0604020202020204" pitchFamily="34" charset="0"/>
                    <a:cs typeface="Arial" panose="020B0604020202020204" pitchFamily="34" charset="0"/>
                  </a:rPr>
                  <a:t>pick</a:t>
                </a:r>
                <a:r>
                  <a:rPr lang="en-US" spc="-14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pc="-70" dirty="0">
                    <a:latin typeface="Arial" panose="020B0604020202020204" pitchFamily="34" charset="0"/>
                    <a:cs typeface="Arial" panose="020B0604020202020204" pitchFamily="34" charset="0"/>
                  </a:rPr>
                  <a:t>point</a:t>
                </a:r>
                <a:r>
                  <a:rPr lang="en-US" spc="-14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>
                    <a:latin typeface="Times New Roman"/>
                    <a:cs typeface="Times New Roman"/>
                  </a:rPr>
                  <a:t>i</a:t>
                </a:r>
                <a:r>
                  <a:rPr lang="en-US" sz="2800" i="1" spc="-195" dirty="0">
                    <a:latin typeface="Times New Roman"/>
                    <a:cs typeface="Times New Roman"/>
                  </a:rPr>
                  <a:t> </a:t>
                </a:r>
                <a:r>
                  <a:rPr lang="en-US" spc="-55" dirty="0">
                    <a:latin typeface="Arial" panose="020B0604020202020204" pitchFamily="34" charset="0"/>
                    <a:cs typeface="Arial" panose="020B0604020202020204" pitchFamily="34" charset="0"/>
                  </a:rPr>
                  <a:t>as</a:t>
                </a:r>
                <a:r>
                  <a:rPr lang="en-US" spc="-14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pc="-130" dirty="0">
                    <a:latin typeface="Arial" panose="020B0604020202020204" pitchFamily="34" charset="0"/>
                    <a:cs typeface="Arial" panose="020B0604020202020204" pitchFamily="34" charset="0"/>
                  </a:rPr>
                  <a:t>it’s</a:t>
                </a:r>
                <a:r>
                  <a:rPr lang="en-US" spc="-13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pc="-80" dirty="0">
                    <a:latin typeface="Arial" panose="020B0604020202020204" pitchFamily="34" charset="0"/>
                    <a:cs typeface="Arial" panose="020B0604020202020204" pitchFamily="34" charset="0"/>
                  </a:rPr>
                  <a:t>nearest</a:t>
                </a:r>
                <a:r>
                  <a:rPr lang="en-US" spc="-13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pc="-95" dirty="0">
                    <a:latin typeface="Arial" panose="020B0604020202020204" pitchFamily="34" charset="0"/>
                    <a:cs typeface="Arial" panose="020B0604020202020204" pitchFamily="34" charset="0"/>
                  </a:rPr>
                  <a:t>neighbor,</a:t>
                </a:r>
                <a:r>
                  <a:rPr lang="en-US" spc="-13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pc="-75" dirty="0"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pc="-60" dirty="0">
                    <a:latin typeface="Arial" panose="020B0604020202020204" pitchFamily="34" charset="0"/>
                    <a:cs typeface="Arial" panose="020B0604020202020204" pitchFamily="34" charset="0"/>
                  </a:rPr>
                  <a:t>high</a:t>
                </a:r>
                <a:r>
                  <a:rPr lang="en-US" spc="-13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pc="-80" dirty="0">
                    <a:latin typeface="Trebuchet MS"/>
                    <a:cs typeface="Arial" panose="020B0604020202020204" pitchFamily="34" charset="0"/>
                  </a:rPr>
                  <a:t>(</a:t>
                </a:r>
                <a:r>
                  <a:rPr lang="en-US" spc="-80" dirty="0">
                    <a:latin typeface="Times New Roman"/>
                    <a:cs typeface="Times New Roman"/>
                  </a:rPr>
                  <a:t>p</a:t>
                </a:r>
                <a:r>
                  <a:rPr lang="en-US" spc="-80" dirty="0">
                    <a:latin typeface="Trebuchet MS"/>
                    <a:cs typeface="Arial" panose="020B0604020202020204" pitchFamily="34" charset="0"/>
                  </a:rPr>
                  <a:t>)</a:t>
                </a:r>
                <a:r>
                  <a:rPr lang="en-US" spc="-125" dirty="0">
                    <a:latin typeface="Trebuchet MS"/>
                    <a:cs typeface="Arial" panose="020B0604020202020204" pitchFamily="34" charset="0"/>
                  </a:rPr>
                  <a:t> </a:t>
                </a:r>
                <a:r>
                  <a:rPr lang="en-US" spc="-60" dirty="0"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en-US" spc="-12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pc="-70" dirty="0">
                    <a:latin typeface="Arial" panose="020B0604020202020204" pitchFamily="34" charset="0"/>
                    <a:cs typeface="Arial" panose="020B0604020202020204" pitchFamily="34" charset="0"/>
                  </a:rPr>
                  <a:t>low</a:t>
                </a:r>
                <a:r>
                  <a:rPr lang="en-US" spc="-13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pc="-80" dirty="0">
                    <a:latin typeface="Trebuchet MS"/>
                    <a:cs typeface="Arial" panose="020B0604020202020204" pitchFamily="34" charset="0"/>
                  </a:rPr>
                  <a:t>(</a:t>
                </a:r>
                <a:r>
                  <a:rPr lang="en-US" spc="-80" dirty="0">
                    <a:latin typeface="Times New Roman"/>
                    <a:cs typeface="Times New Roman"/>
                  </a:rPr>
                  <a:t>q</a:t>
                </a:r>
                <a:r>
                  <a:rPr lang="en-US" spc="-80" dirty="0">
                    <a:latin typeface="Trebuchet MS"/>
                    <a:cs typeface="Arial" panose="020B0604020202020204" pitchFamily="34" charset="0"/>
                  </a:rPr>
                  <a:t>)</a:t>
                </a:r>
                <a:r>
                  <a:rPr lang="en-US" spc="-125" dirty="0">
                    <a:latin typeface="Trebuchet MS"/>
                    <a:cs typeface="Arial" panose="020B0604020202020204" pitchFamily="34" charset="0"/>
                  </a:rPr>
                  <a:t> </a:t>
                </a:r>
                <a:r>
                  <a:rPr lang="en-US" spc="-70" dirty="0">
                    <a:latin typeface="Arial" panose="020B0604020202020204" pitchFamily="34" charset="0"/>
                    <a:cs typeface="Arial" panose="020B0604020202020204" pitchFamily="34" charset="0"/>
                  </a:rPr>
                  <a:t>dimensional</a:t>
                </a:r>
                <a:r>
                  <a:rPr lang="en-US" spc="-13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pc="-80" dirty="0">
                    <a:latin typeface="Arial" panose="020B0604020202020204" pitchFamily="34" charset="0"/>
                    <a:cs typeface="Arial" panose="020B0604020202020204" pitchFamily="34" charset="0"/>
                  </a:rPr>
                  <a:t>space,</a:t>
                </a:r>
                <a:r>
                  <a:rPr lang="en-US" spc="-12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pc="-110" dirty="0">
                    <a:latin typeface="Arial" panose="020B0604020202020204" pitchFamily="34" charset="0"/>
                    <a:cs typeface="Arial" panose="020B0604020202020204" pitchFamily="34" charset="0"/>
                  </a:rPr>
                  <a:t>respectively.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5BD91A-B0D4-444B-B032-449151F3E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95" y="1133688"/>
                <a:ext cx="8873435" cy="1494127"/>
              </a:xfrm>
              <a:prstGeom prst="rect">
                <a:avLst/>
              </a:prstGeom>
              <a:blipFill>
                <a:blip r:embed="rId3"/>
                <a:stretch>
                  <a:fillRect l="-572" t="-1695" r="-1001" b="-7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object 12">
            <a:extLst>
              <a:ext uri="{FF2B5EF4-FFF2-40B4-BE49-F238E27FC236}">
                <a16:creationId xmlns:a16="http://schemas.microsoft.com/office/drawing/2014/main" id="{200119D0-DB08-2240-8110-C2435C4FADD4}"/>
              </a:ext>
            </a:extLst>
          </p:cNvPr>
          <p:cNvGrpSpPr/>
          <p:nvPr/>
        </p:nvGrpSpPr>
        <p:grpSpPr>
          <a:xfrm>
            <a:off x="923027" y="3429000"/>
            <a:ext cx="2276133" cy="1638241"/>
            <a:chOff x="388937" y="1560118"/>
            <a:chExt cx="3425190" cy="2637790"/>
          </a:xfrm>
        </p:grpSpPr>
        <p:sp>
          <p:nvSpPr>
            <p:cNvPr id="7" name="object 13">
              <a:extLst>
                <a:ext uri="{FF2B5EF4-FFF2-40B4-BE49-F238E27FC236}">
                  <a16:creationId xmlns:a16="http://schemas.microsoft.com/office/drawing/2014/main" id="{FBCF474B-53AC-2D40-947B-A38C94FE7EB1}"/>
                </a:ext>
              </a:extLst>
            </p:cNvPr>
            <p:cNvSpPr/>
            <p:nvPr/>
          </p:nvSpPr>
          <p:spPr>
            <a:xfrm>
              <a:off x="395287" y="1566456"/>
              <a:ext cx="2955290" cy="2167890"/>
            </a:xfrm>
            <a:custGeom>
              <a:avLst/>
              <a:gdLst/>
              <a:ahLst/>
              <a:cxnLst/>
              <a:rect l="l" t="t" r="r" b="b"/>
              <a:pathLst>
                <a:path w="2955290" h="2167890">
                  <a:moveTo>
                    <a:pt x="2954870" y="0"/>
                  </a:moveTo>
                  <a:lnTo>
                    <a:pt x="0" y="0"/>
                  </a:lnTo>
                  <a:lnTo>
                    <a:pt x="0" y="2167470"/>
                  </a:lnTo>
                  <a:lnTo>
                    <a:pt x="2954870" y="2167470"/>
                  </a:lnTo>
                  <a:lnTo>
                    <a:pt x="2954870" y="0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4">
              <a:extLst>
                <a:ext uri="{FF2B5EF4-FFF2-40B4-BE49-F238E27FC236}">
                  <a16:creationId xmlns:a16="http://schemas.microsoft.com/office/drawing/2014/main" id="{C21A6FF1-A484-3341-95D4-3BE8AA960E2E}"/>
                </a:ext>
              </a:extLst>
            </p:cNvPr>
            <p:cNvSpPr/>
            <p:nvPr/>
          </p:nvSpPr>
          <p:spPr>
            <a:xfrm>
              <a:off x="395287" y="1566468"/>
              <a:ext cx="2955290" cy="2167890"/>
            </a:xfrm>
            <a:custGeom>
              <a:avLst/>
              <a:gdLst/>
              <a:ahLst/>
              <a:cxnLst/>
              <a:rect l="l" t="t" r="r" b="b"/>
              <a:pathLst>
                <a:path w="2955290" h="2167890">
                  <a:moveTo>
                    <a:pt x="0" y="0"/>
                  </a:moveTo>
                  <a:lnTo>
                    <a:pt x="2954871" y="0"/>
                  </a:lnTo>
                  <a:lnTo>
                    <a:pt x="2954871" y="2167471"/>
                  </a:lnTo>
                  <a:lnTo>
                    <a:pt x="0" y="216747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B4C7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5">
              <a:extLst>
                <a:ext uri="{FF2B5EF4-FFF2-40B4-BE49-F238E27FC236}">
                  <a16:creationId xmlns:a16="http://schemas.microsoft.com/office/drawing/2014/main" id="{17A2E325-D675-CF46-96A5-4991B6A1200E}"/>
                </a:ext>
              </a:extLst>
            </p:cNvPr>
            <p:cNvSpPr/>
            <p:nvPr/>
          </p:nvSpPr>
          <p:spPr>
            <a:xfrm>
              <a:off x="547687" y="1718856"/>
              <a:ext cx="2955290" cy="2167890"/>
            </a:xfrm>
            <a:custGeom>
              <a:avLst/>
              <a:gdLst/>
              <a:ahLst/>
              <a:cxnLst/>
              <a:rect l="l" t="t" r="r" b="b"/>
              <a:pathLst>
                <a:path w="2955290" h="2167890">
                  <a:moveTo>
                    <a:pt x="2954870" y="0"/>
                  </a:moveTo>
                  <a:lnTo>
                    <a:pt x="0" y="0"/>
                  </a:lnTo>
                  <a:lnTo>
                    <a:pt x="0" y="2167470"/>
                  </a:lnTo>
                  <a:lnTo>
                    <a:pt x="2954870" y="2167470"/>
                  </a:lnTo>
                  <a:lnTo>
                    <a:pt x="2954870" y="0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6">
              <a:extLst>
                <a:ext uri="{FF2B5EF4-FFF2-40B4-BE49-F238E27FC236}">
                  <a16:creationId xmlns:a16="http://schemas.microsoft.com/office/drawing/2014/main" id="{45D10B97-C3A7-854E-B2F7-8609EDDD6FA8}"/>
                </a:ext>
              </a:extLst>
            </p:cNvPr>
            <p:cNvSpPr/>
            <p:nvPr/>
          </p:nvSpPr>
          <p:spPr>
            <a:xfrm>
              <a:off x="547687" y="1718868"/>
              <a:ext cx="2955290" cy="2167890"/>
            </a:xfrm>
            <a:custGeom>
              <a:avLst/>
              <a:gdLst/>
              <a:ahLst/>
              <a:cxnLst/>
              <a:rect l="l" t="t" r="r" b="b"/>
              <a:pathLst>
                <a:path w="2955290" h="2167890">
                  <a:moveTo>
                    <a:pt x="0" y="0"/>
                  </a:moveTo>
                  <a:lnTo>
                    <a:pt x="2954871" y="0"/>
                  </a:lnTo>
                  <a:lnTo>
                    <a:pt x="2954871" y="2167471"/>
                  </a:lnTo>
                  <a:lnTo>
                    <a:pt x="0" y="216747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B4C7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7">
              <a:extLst>
                <a:ext uri="{FF2B5EF4-FFF2-40B4-BE49-F238E27FC236}">
                  <a16:creationId xmlns:a16="http://schemas.microsoft.com/office/drawing/2014/main" id="{E9BBF382-7B35-9A46-91DB-9671804B9200}"/>
                </a:ext>
              </a:extLst>
            </p:cNvPr>
            <p:cNvSpPr/>
            <p:nvPr/>
          </p:nvSpPr>
          <p:spPr>
            <a:xfrm>
              <a:off x="700087" y="1871256"/>
              <a:ext cx="2955290" cy="2167890"/>
            </a:xfrm>
            <a:custGeom>
              <a:avLst/>
              <a:gdLst/>
              <a:ahLst/>
              <a:cxnLst/>
              <a:rect l="l" t="t" r="r" b="b"/>
              <a:pathLst>
                <a:path w="2955290" h="2167890">
                  <a:moveTo>
                    <a:pt x="2954870" y="0"/>
                  </a:moveTo>
                  <a:lnTo>
                    <a:pt x="0" y="0"/>
                  </a:lnTo>
                  <a:lnTo>
                    <a:pt x="0" y="2167470"/>
                  </a:lnTo>
                  <a:lnTo>
                    <a:pt x="2954870" y="2167470"/>
                  </a:lnTo>
                  <a:lnTo>
                    <a:pt x="2954870" y="0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8">
              <a:extLst>
                <a:ext uri="{FF2B5EF4-FFF2-40B4-BE49-F238E27FC236}">
                  <a16:creationId xmlns:a16="http://schemas.microsoft.com/office/drawing/2014/main" id="{ADDE0937-9773-D14C-B1AD-81387EBCFCB5}"/>
                </a:ext>
              </a:extLst>
            </p:cNvPr>
            <p:cNvSpPr/>
            <p:nvPr/>
          </p:nvSpPr>
          <p:spPr>
            <a:xfrm>
              <a:off x="700087" y="1871268"/>
              <a:ext cx="2955290" cy="2167890"/>
            </a:xfrm>
            <a:custGeom>
              <a:avLst/>
              <a:gdLst/>
              <a:ahLst/>
              <a:cxnLst/>
              <a:rect l="l" t="t" r="r" b="b"/>
              <a:pathLst>
                <a:path w="2955290" h="2167890">
                  <a:moveTo>
                    <a:pt x="0" y="0"/>
                  </a:moveTo>
                  <a:lnTo>
                    <a:pt x="2954871" y="0"/>
                  </a:lnTo>
                  <a:lnTo>
                    <a:pt x="2954871" y="2167471"/>
                  </a:lnTo>
                  <a:lnTo>
                    <a:pt x="0" y="216747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B4C7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9">
              <a:extLst>
                <a:ext uri="{FF2B5EF4-FFF2-40B4-BE49-F238E27FC236}">
                  <a16:creationId xmlns:a16="http://schemas.microsoft.com/office/drawing/2014/main" id="{5A63918E-EC16-F14B-87C0-4B59C01A8654}"/>
                </a:ext>
              </a:extLst>
            </p:cNvPr>
            <p:cNvSpPr/>
            <p:nvPr/>
          </p:nvSpPr>
          <p:spPr>
            <a:xfrm>
              <a:off x="852487" y="2023656"/>
              <a:ext cx="2955290" cy="2167890"/>
            </a:xfrm>
            <a:custGeom>
              <a:avLst/>
              <a:gdLst/>
              <a:ahLst/>
              <a:cxnLst/>
              <a:rect l="l" t="t" r="r" b="b"/>
              <a:pathLst>
                <a:path w="2955290" h="2167890">
                  <a:moveTo>
                    <a:pt x="2954870" y="0"/>
                  </a:moveTo>
                  <a:lnTo>
                    <a:pt x="0" y="0"/>
                  </a:lnTo>
                  <a:lnTo>
                    <a:pt x="0" y="2167470"/>
                  </a:lnTo>
                  <a:lnTo>
                    <a:pt x="2954870" y="2167470"/>
                  </a:lnTo>
                  <a:lnTo>
                    <a:pt x="2954870" y="0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0">
              <a:extLst>
                <a:ext uri="{FF2B5EF4-FFF2-40B4-BE49-F238E27FC236}">
                  <a16:creationId xmlns:a16="http://schemas.microsoft.com/office/drawing/2014/main" id="{0830DB57-79A1-7942-BAB7-E484589A1F15}"/>
                </a:ext>
              </a:extLst>
            </p:cNvPr>
            <p:cNvSpPr/>
            <p:nvPr/>
          </p:nvSpPr>
          <p:spPr>
            <a:xfrm>
              <a:off x="852487" y="2023668"/>
              <a:ext cx="2955290" cy="2167890"/>
            </a:xfrm>
            <a:custGeom>
              <a:avLst/>
              <a:gdLst/>
              <a:ahLst/>
              <a:cxnLst/>
              <a:rect l="l" t="t" r="r" b="b"/>
              <a:pathLst>
                <a:path w="2955290" h="2167890">
                  <a:moveTo>
                    <a:pt x="0" y="0"/>
                  </a:moveTo>
                  <a:lnTo>
                    <a:pt x="2954871" y="0"/>
                  </a:lnTo>
                  <a:lnTo>
                    <a:pt x="2954871" y="2167471"/>
                  </a:lnTo>
                  <a:lnTo>
                    <a:pt x="0" y="216747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B4C7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1">
              <a:extLst>
                <a:ext uri="{FF2B5EF4-FFF2-40B4-BE49-F238E27FC236}">
                  <a16:creationId xmlns:a16="http://schemas.microsoft.com/office/drawing/2014/main" id="{96E4B4A1-F71A-F646-9CFD-1E28698F5667}"/>
                </a:ext>
              </a:extLst>
            </p:cNvPr>
            <p:cNvSpPr/>
            <p:nvPr/>
          </p:nvSpPr>
          <p:spPr>
            <a:xfrm>
              <a:off x="1756308" y="3101047"/>
              <a:ext cx="114300" cy="1143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2">
              <a:extLst>
                <a:ext uri="{FF2B5EF4-FFF2-40B4-BE49-F238E27FC236}">
                  <a16:creationId xmlns:a16="http://schemas.microsoft.com/office/drawing/2014/main" id="{AB7E8FB3-1AB5-4D4A-B9E8-9940669F2F77}"/>
                </a:ext>
              </a:extLst>
            </p:cNvPr>
            <p:cNvSpPr/>
            <p:nvPr/>
          </p:nvSpPr>
          <p:spPr>
            <a:xfrm>
              <a:off x="1942566" y="2542247"/>
              <a:ext cx="114300" cy="1143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3">
              <a:extLst>
                <a:ext uri="{FF2B5EF4-FFF2-40B4-BE49-F238E27FC236}">
                  <a16:creationId xmlns:a16="http://schemas.microsoft.com/office/drawing/2014/main" id="{08527B1E-19AE-9947-80F1-E4CFB4C509C5}"/>
                </a:ext>
              </a:extLst>
            </p:cNvPr>
            <p:cNvSpPr/>
            <p:nvPr/>
          </p:nvSpPr>
          <p:spPr>
            <a:xfrm>
              <a:off x="1241954" y="2542247"/>
              <a:ext cx="114300" cy="1143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4">
              <a:extLst>
                <a:ext uri="{FF2B5EF4-FFF2-40B4-BE49-F238E27FC236}">
                  <a16:creationId xmlns:a16="http://schemas.microsoft.com/office/drawing/2014/main" id="{BEEF2F47-CFF1-8943-B9D8-33DE12D83BD6}"/>
                </a:ext>
              </a:extLst>
            </p:cNvPr>
            <p:cNvSpPr/>
            <p:nvPr/>
          </p:nvSpPr>
          <p:spPr>
            <a:xfrm>
              <a:off x="1582737" y="2203577"/>
              <a:ext cx="114300" cy="1143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5">
              <a:extLst>
                <a:ext uri="{FF2B5EF4-FFF2-40B4-BE49-F238E27FC236}">
                  <a16:creationId xmlns:a16="http://schemas.microsoft.com/office/drawing/2014/main" id="{859C71C0-9AE5-A847-BC31-0D281BD4C810}"/>
                </a:ext>
              </a:extLst>
            </p:cNvPr>
            <p:cNvSpPr/>
            <p:nvPr/>
          </p:nvSpPr>
          <p:spPr>
            <a:xfrm>
              <a:off x="2768066" y="2203577"/>
              <a:ext cx="114300" cy="1143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6">
              <a:extLst>
                <a:ext uri="{FF2B5EF4-FFF2-40B4-BE49-F238E27FC236}">
                  <a16:creationId xmlns:a16="http://schemas.microsoft.com/office/drawing/2014/main" id="{189773EA-EE80-634B-8B02-CA4835D73AB2}"/>
                </a:ext>
              </a:extLst>
            </p:cNvPr>
            <p:cNvSpPr/>
            <p:nvPr/>
          </p:nvSpPr>
          <p:spPr>
            <a:xfrm>
              <a:off x="1165753" y="3786847"/>
              <a:ext cx="114300" cy="1143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7">
              <a:extLst>
                <a:ext uri="{FF2B5EF4-FFF2-40B4-BE49-F238E27FC236}">
                  <a16:creationId xmlns:a16="http://schemas.microsoft.com/office/drawing/2014/main" id="{896E1DE9-BBDF-9041-8062-A2BFDACF0167}"/>
                </a:ext>
              </a:extLst>
            </p:cNvPr>
            <p:cNvSpPr/>
            <p:nvPr/>
          </p:nvSpPr>
          <p:spPr>
            <a:xfrm>
              <a:off x="1557337" y="3913847"/>
              <a:ext cx="114300" cy="1143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8">
              <a:extLst>
                <a:ext uri="{FF2B5EF4-FFF2-40B4-BE49-F238E27FC236}">
                  <a16:creationId xmlns:a16="http://schemas.microsoft.com/office/drawing/2014/main" id="{63490BA5-5EA0-8441-BBDE-C1FFF000EDBC}"/>
                </a:ext>
              </a:extLst>
            </p:cNvPr>
            <p:cNvSpPr/>
            <p:nvPr/>
          </p:nvSpPr>
          <p:spPr>
            <a:xfrm>
              <a:off x="2270760" y="2484119"/>
              <a:ext cx="1539239" cy="153923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9">
              <a:extLst>
                <a:ext uri="{FF2B5EF4-FFF2-40B4-BE49-F238E27FC236}">
                  <a16:creationId xmlns:a16="http://schemas.microsoft.com/office/drawing/2014/main" id="{462F3DF5-87F1-1046-B89F-1AB14231E31D}"/>
                </a:ext>
              </a:extLst>
            </p:cNvPr>
            <p:cNvSpPr/>
            <p:nvPr/>
          </p:nvSpPr>
          <p:spPr>
            <a:xfrm>
              <a:off x="2577566" y="2791358"/>
              <a:ext cx="925194" cy="925194"/>
            </a:xfrm>
            <a:custGeom>
              <a:avLst/>
              <a:gdLst/>
              <a:ahLst/>
              <a:cxnLst/>
              <a:rect l="l" t="t" r="r" b="b"/>
              <a:pathLst>
                <a:path w="925195" h="925195">
                  <a:moveTo>
                    <a:pt x="0" y="462492"/>
                  </a:moveTo>
                  <a:lnTo>
                    <a:pt x="2387" y="415205"/>
                  </a:lnTo>
                  <a:lnTo>
                    <a:pt x="9396" y="369284"/>
                  </a:lnTo>
                  <a:lnTo>
                    <a:pt x="20792" y="324961"/>
                  </a:lnTo>
                  <a:lnTo>
                    <a:pt x="36344" y="282469"/>
                  </a:lnTo>
                  <a:lnTo>
                    <a:pt x="55820" y="242041"/>
                  </a:lnTo>
                  <a:lnTo>
                    <a:pt x="78986" y="203908"/>
                  </a:lnTo>
                  <a:lnTo>
                    <a:pt x="105610" y="168304"/>
                  </a:lnTo>
                  <a:lnTo>
                    <a:pt x="135460" y="135460"/>
                  </a:lnTo>
                  <a:lnTo>
                    <a:pt x="168304" y="105610"/>
                  </a:lnTo>
                  <a:lnTo>
                    <a:pt x="203908" y="78986"/>
                  </a:lnTo>
                  <a:lnTo>
                    <a:pt x="242041" y="55820"/>
                  </a:lnTo>
                  <a:lnTo>
                    <a:pt x="282469" y="36344"/>
                  </a:lnTo>
                  <a:lnTo>
                    <a:pt x="324961" y="20792"/>
                  </a:lnTo>
                  <a:lnTo>
                    <a:pt x="369284" y="9396"/>
                  </a:lnTo>
                  <a:lnTo>
                    <a:pt x="415205" y="2387"/>
                  </a:lnTo>
                  <a:lnTo>
                    <a:pt x="462492" y="0"/>
                  </a:lnTo>
                  <a:lnTo>
                    <a:pt x="509779" y="2387"/>
                  </a:lnTo>
                  <a:lnTo>
                    <a:pt x="555700" y="9396"/>
                  </a:lnTo>
                  <a:lnTo>
                    <a:pt x="600023" y="20792"/>
                  </a:lnTo>
                  <a:lnTo>
                    <a:pt x="642515" y="36344"/>
                  </a:lnTo>
                  <a:lnTo>
                    <a:pt x="682943" y="55820"/>
                  </a:lnTo>
                  <a:lnTo>
                    <a:pt x="721075" y="78986"/>
                  </a:lnTo>
                  <a:lnTo>
                    <a:pt x="756680" y="105610"/>
                  </a:lnTo>
                  <a:lnTo>
                    <a:pt x="789523" y="135460"/>
                  </a:lnTo>
                  <a:lnTo>
                    <a:pt x="819373" y="168304"/>
                  </a:lnTo>
                  <a:lnTo>
                    <a:pt x="845998" y="203908"/>
                  </a:lnTo>
                  <a:lnTo>
                    <a:pt x="869164" y="242041"/>
                  </a:lnTo>
                  <a:lnTo>
                    <a:pt x="888639" y="282469"/>
                  </a:lnTo>
                  <a:lnTo>
                    <a:pt x="904191" y="324961"/>
                  </a:lnTo>
                  <a:lnTo>
                    <a:pt x="915588" y="369284"/>
                  </a:lnTo>
                  <a:lnTo>
                    <a:pt x="922596" y="415205"/>
                  </a:lnTo>
                  <a:lnTo>
                    <a:pt x="924984" y="462492"/>
                  </a:lnTo>
                  <a:lnTo>
                    <a:pt x="922596" y="509779"/>
                  </a:lnTo>
                  <a:lnTo>
                    <a:pt x="915588" y="555700"/>
                  </a:lnTo>
                  <a:lnTo>
                    <a:pt x="904191" y="600023"/>
                  </a:lnTo>
                  <a:lnTo>
                    <a:pt x="888639" y="642515"/>
                  </a:lnTo>
                  <a:lnTo>
                    <a:pt x="869164" y="682943"/>
                  </a:lnTo>
                  <a:lnTo>
                    <a:pt x="845998" y="721075"/>
                  </a:lnTo>
                  <a:lnTo>
                    <a:pt x="819373" y="756680"/>
                  </a:lnTo>
                  <a:lnTo>
                    <a:pt x="789523" y="789523"/>
                  </a:lnTo>
                  <a:lnTo>
                    <a:pt x="756680" y="819373"/>
                  </a:lnTo>
                  <a:lnTo>
                    <a:pt x="721075" y="845998"/>
                  </a:lnTo>
                  <a:lnTo>
                    <a:pt x="682943" y="869164"/>
                  </a:lnTo>
                  <a:lnTo>
                    <a:pt x="642515" y="888639"/>
                  </a:lnTo>
                  <a:lnTo>
                    <a:pt x="600023" y="904191"/>
                  </a:lnTo>
                  <a:lnTo>
                    <a:pt x="555700" y="915588"/>
                  </a:lnTo>
                  <a:lnTo>
                    <a:pt x="509779" y="922596"/>
                  </a:lnTo>
                  <a:lnTo>
                    <a:pt x="462492" y="924984"/>
                  </a:lnTo>
                  <a:lnTo>
                    <a:pt x="415205" y="922596"/>
                  </a:lnTo>
                  <a:lnTo>
                    <a:pt x="369284" y="915588"/>
                  </a:lnTo>
                  <a:lnTo>
                    <a:pt x="324961" y="904191"/>
                  </a:lnTo>
                  <a:lnTo>
                    <a:pt x="282469" y="888639"/>
                  </a:lnTo>
                  <a:lnTo>
                    <a:pt x="242041" y="869164"/>
                  </a:lnTo>
                  <a:lnTo>
                    <a:pt x="203908" y="845998"/>
                  </a:lnTo>
                  <a:lnTo>
                    <a:pt x="168304" y="819373"/>
                  </a:lnTo>
                  <a:lnTo>
                    <a:pt x="135460" y="789523"/>
                  </a:lnTo>
                  <a:lnTo>
                    <a:pt x="105610" y="756680"/>
                  </a:lnTo>
                  <a:lnTo>
                    <a:pt x="78986" y="721075"/>
                  </a:lnTo>
                  <a:lnTo>
                    <a:pt x="55820" y="682943"/>
                  </a:lnTo>
                  <a:lnTo>
                    <a:pt x="36344" y="642515"/>
                  </a:lnTo>
                  <a:lnTo>
                    <a:pt x="20792" y="600023"/>
                  </a:lnTo>
                  <a:lnTo>
                    <a:pt x="9396" y="555700"/>
                  </a:lnTo>
                  <a:lnTo>
                    <a:pt x="2387" y="509779"/>
                  </a:lnTo>
                  <a:lnTo>
                    <a:pt x="0" y="462492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30">
              <a:extLst>
                <a:ext uri="{FF2B5EF4-FFF2-40B4-BE49-F238E27FC236}">
                  <a16:creationId xmlns:a16="http://schemas.microsoft.com/office/drawing/2014/main" id="{F46C829F-2F39-984D-95A8-B04EDB7B5745}"/>
                </a:ext>
              </a:extLst>
            </p:cNvPr>
            <p:cNvSpPr/>
            <p:nvPr/>
          </p:nvSpPr>
          <p:spPr>
            <a:xfrm>
              <a:off x="3242208" y="2847047"/>
              <a:ext cx="114300" cy="1143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31">
              <a:extLst>
                <a:ext uri="{FF2B5EF4-FFF2-40B4-BE49-F238E27FC236}">
                  <a16:creationId xmlns:a16="http://schemas.microsoft.com/office/drawing/2014/main" id="{F8DC716F-7A25-CE40-B8CF-2939E5889855}"/>
                </a:ext>
              </a:extLst>
            </p:cNvPr>
            <p:cNvSpPr/>
            <p:nvPr/>
          </p:nvSpPr>
          <p:spPr>
            <a:xfrm>
              <a:off x="2982912" y="3196704"/>
              <a:ext cx="114300" cy="1143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32">
              <a:extLst>
                <a:ext uri="{FF2B5EF4-FFF2-40B4-BE49-F238E27FC236}">
                  <a16:creationId xmlns:a16="http://schemas.microsoft.com/office/drawing/2014/main" id="{28701443-1532-E14B-80B3-CD34E1EEAFA2}"/>
                </a:ext>
              </a:extLst>
            </p:cNvPr>
            <p:cNvSpPr/>
            <p:nvPr/>
          </p:nvSpPr>
          <p:spPr>
            <a:xfrm>
              <a:off x="2768066" y="2948647"/>
              <a:ext cx="114300" cy="1143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33">
              <a:extLst>
                <a:ext uri="{FF2B5EF4-FFF2-40B4-BE49-F238E27FC236}">
                  <a16:creationId xmlns:a16="http://schemas.microsoft.com/office/drawing/2014/main" id="{D173FE08-91D2-9A46-9029-E515B4A00FFD}"/>
                </a:ext>
              </a:extLst>
            </p:cNvPr>
            <p:cNvSpPr/>
            <p:nvPr/>
          </p:nvSpPr>
          <p:spPr>
            <a:xfrm>
              <a:off x="3225266" y="3490518"/>
              <a:ext cx="114300" cy="1143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34">
              <a:extLst>
                <a:ext uri="{FF2B5EF4-FFF2-40B4-BE49-F238E27FC236}">
                  <a16:creationId xmlns:a16="http://schemas.microsoft.com/office/drawing/2014/main" id="{8640CB16-ACCC-C24B-81C6-D8A7CB01990B}"/>
                </a:ext>
              </a:extLst>
            </p:cNvPr>
            <p:cNvSpPr/>
            <p:nvPr/>
          </p:nvSpPr>
          <p:spPr>
            <a:xfrm>
              <a:off x="2649537" y="3490518"/>
              <a:ext cx="114300" cy="1143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6">
            <a:extLst>
              <a:ext uri="{FF2B5EF4-FFF2-40B4-BE49-F238E27FC236}">
                <a16:creationId xmlns:a16="http://schemas.microsoft.com/office/drawing/2014/main" id="{7A89E882-A9BC-8349-8151-F58DAD2AB019}"/>
              </a:ext>
            </a:extLst>
          </p:cNvPr>
          <p:cNvSpPr txBox="1"/>
          <p:nvPr/>
        </p:nvSpPr>
        <p:spPr>
          <a:xfrm>
            <a:off x="1333635" y="3068620"/>
            <a:ext cx="249268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spc="-105" dirty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sz="1800" spc="-10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-6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-65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800" spc="-9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-4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-3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00" spc="-11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-2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spc="-4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E0D70B1-6770-074D-85FF-C1F22C4CAB34}"/>
              </a:ext>
            </a:extLst>
          </p:cNvPr>
          <p:cNvGrpSpPr/>
          <p:nvPr/>
        </p:nvGrpSpPr>
        <p:grpSpPr>
          <a:xfrm>
            <a:off x="5723627" y="3488494"/>
            <a:ext cx="2004722" cy="1323451"/>
            <a:chOff x="6367270" y="4794406"/>
            <a:chExt cx="2004722" cy="1323451"/>
          </a:xfrm>
        </p:grpSpPr>
        <p:sp>
          <p:nvSpPr>
            <p:cNvPr id="32" name="object 39">
              <a:extLst>
                <a:ext uri="{FF2B5EF4-FFF2-40B4-BE49-F238E27FC236}">
                  <a16:creationId xmlns:a16="http://schemas.microsoft.com/office/drawing/2014/main" id="{AE9C872C-9BC8-2E44-ACEF-0A053AA2E0A5}"/>
                </a:ext>
              </a:extLst>
            </p:cNvPr>
            <p:cNvSpPr/>
            <p:nvPr/>
          </p:nvSpPr>
          <p:spPr>
            <a:xfrm>
              <a:off x="6367270" y="4794406"/>
              <a:ext cx="2004722" cy="1323451"/>
            </a:xfrm>
            <a:custGeom>
              <a:avLst/>
              <a:gdLst/>
              <a:ahLst/>
              <a:cxnLst/>
              <a:rect l="l" t="t" r="r" b="b"/>
              <a:pathLst>
                <a:path w="2955290" h="2167890">
                  <a:moveTo>
                    <a:pt x="2954870" y="0"/>
                  </a:moveTo>
                  <a:lnTo>
                    <a:pt x="0" y="0"/>
                  </a:lnTo>
                  <a:lnTo>
                    <a:pt x="0" y="2167470"/>
                  </a:lnTo>
                  <a:lnTo>
                    <a:pt x="2954870" y="2167470"/>
                  </a:lnTo>
                  <a:lnTo>
                    <a:pt x="2954870" y="0"/>
                  </a:lnTo>
                  <a:close/>
                </a:path>
              </a:pathLst>
            </a:custGeom>
            <a:solidFill>
              <a:srgbClr val="E2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40">
              <a:extLst>
                <a:ext uri="{FF2B5EF4-FFF2-40B4-BE49-F238E27FC236}">
                  <a16:creationId xmlns:a16="http://schemas.microsoft.com/office/drawing/2014/main" id="{88D2EA78-4BCF-014B-B418-B499C1B3072D}"/>
                </a:ext>
              </a:extLst>
            </p:cNvPr>
            <p:cNvSpPr/>
            <p:nvPr/>
          </p:nvSpPr>
          <p:spPr>
            <a:xfrm>
              <a:off x="6964778" y="5458324"/>
              <a:ext cx="77535" cy="6977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41">
              <a:extLst>
                <a:ext uri="{FF2B5EF4-FFF2-40B4-BE49-F238E27FC236}">
                  <a16:creationId xmlns:a16="http://schemas.microsoft.com/office/drawing/2014/main" id="{98D92048-B8F2-CF49-B22A-300C4D000A6B}"/>
                </a:ext>
              </a:extLst>
            </p:cNvPr>
            <p:cNvSpPr/>
            <p:nvPr/>
          </p:nvSpPr>
          <p:spPr>
            <a:xfrm>
              <a:off x="7091136" y="5117189"/>
              <a:ext cx="77535" cy="6977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42">
              <a:extLst>
                <a:ext uri="{FF2B5EF4-FFF2-40B4-BE49-F238E27FC236}">
                  <a16:creationId xmlns:a16="http://schemas.microsoft.com/office/drawing/2014/main" id="{E74996D0-4E66-9C4E-816B-B1EB9179A4F4}"/>
                </a:ext>
              </a:extLst>
            </p:cNvPr>
            <p:cNvSpPr/>
            <p:nvPr/>
          </p:nvSpPr>
          <p:spPr>
            <a:xfrm>
              <a:off x="6615869" y="5117189"/>
              <a:ext cx="77535" cy="6977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43">
              <a:extLst>
                <a:ext uri="{FF2B5EF4-FFF2-40B4-BE49-F238E27FC236}">
                  <a16:creationId xmlns:a16="http://schemas.microsoft.com/office/drawing/2014/main" id="{41D60FA6-F067-8048-AF0D-81CAD8DB628D}"/>
                </a:ext>
              </a:extLst>
            </p:cNvPr>
            <p:cNvSpPr/>
            <p:nvPr/>
          </p:nvSpPr>
          <p:spPr>
            <a:xfrm>
              <a:off x="6847046" y="4910438"/>
              <a:ext cx="77535" cy="6977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4">
              <a:extLst>
                <a:ext uri="{FF2B5EF4-FFF2-40B4-BE49-F238E27FC236}">
                  <a16:creationId xmlns:a16="http://schemas.microsoft.com/office/drawing/2014/main" id="{F1CC1E77-48D3-E742-9649-0999E39778C4}"/>
                </a:ext>
              </a:extLst>
            </p:cNvPr>
            <p:cNvSpPr/>
            <p:nvPr/>
          </p:nvSpPr>
          <p:spPr>
            <a:xfrm>
              <a:off x="7651113" y="4910438"/>
              <a:ext cx="77535" cy="6977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45">
              <a:extLst>
                <a:ext uri="{FF2B5EF4-FFF2-40B4-BE49-F238E27FC236}">
                  <a16:creationId xmlns:a16="http://schemas.microsoft.com/office/drawing/2014/main" id="{078F8694-4747-CF43-8DA8-3FBBE774AAE7}"/>
                </a:ext>
              </a:extLst>
            </p:cNvPr>
            <p:cNvSpPr/>
            <p:nvPr/>
          </p:nvSpPr>
          <p:spPr>
            <a:xfrm>
              <a:off x="6564179" y="5876991"/>
              <a:ext cx="77535" cy="6977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46">
              <a:extLst>
                <a:ext uri="{FF2B5EF4-FFF2-40B4-BE49-F238E27FC236}">
                  <a16:creationId xmlns:a16="http://schemas.microsoft.com/office/drawing/2014/main" id="{6D701B73-88ED-9049-BFFF-F5CD50E4BEAF}"/>
                </a:ext>
              </a:extLst>
            </p:cNvPr>
            <p:cNvSpPr/>
            <p:nvPr/>
          </p:nvSpPr>
          <p:spPr>
            <a:xfrm>
              <a:off x="6829815" y="5954522"/>
              <a:ext cx="77535" cy="6977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7">
              <a:extLst>
                <a:ext uri="{FF2B5EF4-FFF2-40B4-BE49-F238E27FC236}">
                  <a16:creationId xmlns:a16="http://schemas.microsoft.com/office/drawing/2014/main" id="{36A49CD8-1C3A-0C4C-8F9B-E74691DE7A77}"/>
                </a:ext>
              </a:extLst>
            </p:cNvPr>
            <p:cNvSpPr/>
            <p:nvPr/>
          </p:nvSpPr>
          <p:spPr>
            <a:xfrm>
              <a:off x="7313680" y="5082943"/>
              <a:ext cx="1044144" cy="93781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8">
              <a:extLst>
                <a:ext uri="{FF2B5EF4-FFF2-40B4-BE49-F238E27FC236}">
                  <a16:creationId xmlns:a16="http://schemas.microsoft.com/office/drawing/2014/main" id="{3150D23C-716C-AE4B-AE1E-86D2D5411DB3}"/>
                </a:ext>
              </a:extLst>
            </p:cNvPr>
            <p:cNvSpPr/>
            <p:nvPr/>
          </p:nvSpPr>
          <p:spPr>
            <a:xfrm>
              <a:off x="7521888" y="5269265"/>
              <a:ext cx="627606" cy="564811"/>
            </a:xfrm>
            <a:custGeom>
              <a:avLst/>
              <a:gdLst/>
              <a:ahLst/>
              <a:cxnLst/>
              <a:rect l="l" t="t" r="r" b="b"/>
              <a:pathLst>
                <a:path w="925195" h="925195">
                  <a:moveTo>
                    <a:pt x="0" y="462492"/>
                  </a:moveTo>
                  <a:lnTo>
                    <a:pt x="2387" y="415205"/>
                  </a:lnTo>
                  <a:lnTo>
                    <a:pt x="9396" y="369284"/>
                  </a:lnTo>
                  <a:lnTo>
                    <a:pt x="20792" y="324961"/>
                  </a:lnTo>
                  <a:lnTo>
                    <a:pt x="36344" y="282469"/>
                  </a:lnTo>
                  <a:lnTo>
                    <a:pt x="55820" y="242041"/>
                  </a:lnTo>
                  <a:lnTo>
                    <a:pt x="78986" y="203908"/>
                  </a:lnTo>
                  <a:lnTo>
                    <a:pt x="105610" y="168304"/>
                  </a:lnTo>
                  <a:lnTo>
                    <a:pt x="135460" y="135460"/>
                  </a:lnTo>
                  <a:lnTo>
                    <a:pt x="168304" y="105610"/>
                  </a:lnTo>
                  <a:lnTo>
                    <a:pt x="203908" y="78986"/>
                  </a:lnTo>
                  <a:lnTo>
                    <a:pt x="242041" y="55820"/>
                  </a:lnTo>
                  <a:lnTo>
                    <a:pt x="282469" y="36344"/>
                  </a:lnTo>
                  <a:lnTo>
                    <a:pt x="324961" y="20792"/>
                  </a:lnTo>
                  <a:lnTo>
                    <a:pt x="369284" y="9396"/>
                  </a:lnTo>
                  <a:lnTo>
                    <a:pt x="415205" y="2387"/>
                  </a:lnTo>
                  <a:lnTo>
                    <a:pt x="462492" y="0"/>
                  </a:lnTo>
                  <a:lnTo>
                    <a:pt x="509779" y="2387"/>
                  </a:lnTo>
                  <a:lnTo>
                    <a:pt x="555700" y="9396"/>
                  </a:lnTo>
                  <a:lnTo>
                    <a:pt x="600023" y="20792"/>
                  </a:lnTo>
                  <a:lnTo>
                    <a:pt x="642515" y="36344"/>
                  </a:lnTo>
                  <a:lnTo>
                    <a:pt x="682943" y="55820"/>
                  </a:lnTo>
                  <a:lnTo>
                    <a:pt x="721075" y="78986"/>
                  </a:lnTo>
                  <a:lnTo>
                    <a:pt x="756680" y="105610"/>
                  </a:lnTo>
                  <a:lnTo>
                    <a:pt x="789523" y="135460"/>
                  </a:lnTo>
                  <a:lnTo>
                    <a:pt x="819373" y="168304"/>
                  </a:lnTo>
                  <a:lnTo>
                    <a:pt x="845998" y="203908"/>
                  </a:lnTo>
                  <a:lnTo>
                    <a:pt x="869164" y="242041"/>
                  </a:lnTo>
                  <a:lnTo>
                    <a:pt x="888639" y="282469"/>
                  </a:lnTo>
                  <a:lnTo>
                    <a:pt x="904191" y="324961"/>
                  </a:lnTo>
                  <a:lnTo>
                    <a:pt x="915588" y="369284"/>
                  </a:lnTo>
                  <a:lnTo>
                    <a:pt x="922596" y="415205"/>
                  </a:lnTo>
                  <a:lnTo>
                    <a:pt x="924984" y="462492"/>
                  </a:lnTo>
                  <a:lnTo>
                    <a:pt x="922596" y="509779"/>
                  </a:lnTo>
                  <a:lnTo>
                    <a:pt x="915588" y="555700"/>
                  </a:lnTo>
                  <a:lnTo>
                    <a:pt x="904191" y="600023"/>
                  </a:lnTo>
                  <a:lnTo>
                    <a:pt x="888639" y="642515"/>
                  </a:lnTo>
                  <a:lnTo>
                    <a:pt x="869164" y="682943"/>
                  </a:lnTo>
                  <a:lnTo>
                    <a:pt x="845998" y="721075"/>
                  </a:lnTo>
                  <a:lnTo>
                    <a:pt x="819373" y="756680"/>
                  </a:lnTo>
                  <a:lnTo>
                    <a:pt x="789523" y="789523"/>
                  </a:lnTo>
                  <a:lnTo>
                    <a:pt x="756680" y="819373"/>
                  </a:lnTo>
                  <a:lnTo>
                    <a:pt x="721075" y="845998"/>
                  </a:lnTo>
                  <a:lnTo>
                    <a:pt x="682943" y="869164"/>
                  </a:lnTo>
                  <a:lnTo>
                    <a:pt x="642515" y="888639"/>
                  </a:lnTo>
                  <a:lnTo>
                    <a:pt x="600023" y="904191"/>
                  </a:lnTo>
                  <a:lnTo>
                    <a:pt x="555700" y="915588"/>
                  </a:lnTo>
                  <a:lnTo>
                    <a:pt x="509779" y="922596"/>
                  </a:lnTo>
                  <a:lnTo>
                    <a:pt x="462492" y="924984"/>
                  </a:lnTo>
                  <a:lnTo>
                    <a:pt x="415205" y="922596"/>
                  </a:lnTo>
                  <a:lnTo>
                    <a:pt x="369284" y="915588"/>
                  </a:lnTo>
                  <a:lnTo>
                    <a:pt x="324961" y="904191"/>
                  </a:lnTo>
                  <a:lnTo>
                    <a:pt x="282469" y="888639"/>
                  </a:lnTo>
                  <a:lnTo>
                    <a:pt x="242041" y="869164"/>
                  </a:lnTo>
                  <a:lnTo>
                    <a:pt x="203908" y="845998"/>
                  </a:lnTo>
                  <a:lnTo>
                    <a:pt x="168304" y="819373"/>
                  </a:lnTo>
                  <a:lnTo>
                    <a:pt x="135460" y="789523"/>
                  </a:lnTo>
                  <a:lnTo>
                    <a:pt x="105610" y="756680"/>
                  </a:lnTo>
                  <a:lnTo>
                    <a:pt x="78986" y="721075"/>
                  </a:lnTo>
                  <a:lnTo>
                    <a:pt x="55820" y="682943"/>
                  </a:lnTo>
                  <a:lnTo>
                    <a:pt x="36344" y="642515"/>
                  </a:lnTo>
                  <a:lnTo>
                    <a:pt x="20792" y="600023"/>
                  </a:lnTo>
                  <a:lnTo>
                    <a:pt x="9396" y="555700"/>
                  </a:lnTo>
                  <a:lnTo>
                    <a:pt x="2387" y="509779"/>
                  </a:lnTo>
                  <a:lnTo>
                    <a:pt x="0" y="462492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9">
              <a:extLst>
                <a:ext uri="{FF2B5EF4-FFF2-40B4-BE49-F238E27FC236}">
                  <a16:creationId xmlns:a16="http://schemas.microsoft.com/office/drawing/2014/main" id="{B2683DE5-6874-0E49-A193-F904E71318AE}"/>
                </a:ext>
              </a:extLst>
            </p:cNvPr>
            <p:cNvSpPr/>
            <p:nvPr/>
          </p:nvSpPr>
          <p:spPr>
            <a:xfrm>
              <a:off x="7972741" y="5303261"/>
              <a:ext cx="77535" cy="6977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50">
              <a:extLst>
                <a:ext uri="{FF2B5EF4-FFF2-40B4-BE49-F238E27FC236}">
                  <a16:creationId xmlns:a16="http://schemas.microsoft.com/office/drawing/2014/main" id="{9AD6F557-8BBE-494D-A89B-CF1A35C6915E}"/>
                </a:ext>
              </a:extLst>
            </p:cNvPr>
            <p:cNvSpPr/>
            <p:nvPr/>
          </p:nvSpPr>
          <p:spPr>
            <a:xfrm>
              <a:off x="7796856" y="5516719"/>
              <a:ext cx="77535" cy="6977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51">
              <a:extLst>
                <a:ext uri="{FF2B5EF4-FFF2-40B4-BE49-F238E27FC236}">
                  <a16:creationId xmlns:a16="http://schemas.microsoft.com/office/drawing/2014/main" id="{91E6C4E2-DC6A-D346-9AEE-FF164E502764}"/>
                </a:ext>
              </a:extLst>
            </p:cNvPr>
            <p:cNvSpPr/>
            <p:nvPr/>
          </p:nvSpPr>
          <p:spPr>
            <a:xfrm>
              <a:off x="7651116" y="5365286"/>
              <a:ext cx="77535" cy="6977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52">
              <a:extLst>
                <a:ext uri="{FF2B5EF4-FFF2-40B4-BE49-F238E27FC236}">
                  <a16:creationId xmlns:a16="http://schemas.microsoft.com/office/drawing/2014/main" id="{DB6345F2-F629-CC49-B339-FCBEABF91D47}"/>
                </a:ext>
              </a:extLst>
            </p:cNvPr>
            <p:cNvSpPr/>
            <p:nvPr/>
          </p:nvSpPr>
          <p:spPr>
            <a:xfrm>
              <a:off x="7961256" y="5696078"/>
              <a:ext cx="77535" cy="6977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53">
              <a:extLst>
                <a:ext uri="{FF2B5EF4-FFF2-40B4-BE49-F238E27FC236}">
                  <a16:creationId xmlns:a16="http://schemas.microsoft.com/office/drawing/2014/main" id="{42D92086-D8B3-1E4C-B16E-4FF54D1987A4}"/>
                </a:ext>
              </a:extLst>
            </p:cNvPr>
            <p:cNvSpPr/>
            <p:nvPr/>
          </p:nvSpPr>
          <p:spPr>
            <a:xfrm>
              <a:off x="7570693" y="5696075"/>
              <a:ext cx="77535" cy="6977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object 54">
            <a:extLst>
              <a:ext uri="{FF2B5EF4-FFF2-40B4-BE49-F238E27FC236}">
                <a16:creationId xmlns:a16="http://schemas.microsoft.com/office/drawing/2014/main" id="{FD44881F-ABA5-8B4A-8940-E96F9F831479}"/>
              </a:ext>
            </a:extLst>
          </p:cNvPr>
          <p:cNvGrpSpPr/>
          <p:nvPr/>
        </p:nvGrpSpPr>
        <p:grpSpPr>
          <a:xfrm>
            <a:off x="4335942" y="4262732"/>
            <a:ext cx="400110" cy="233629"/>
            <a:chOff x="4067543" y="2854159"/>
            <a:chExt cx="1614170" cy="374015"/>
          </a:xfrm>
        </p:grpSpPr>
        <p:sp>
          <p:nvSpPr>
            <p:cNvPr id="48" name="object 55">
              <a:extLst>
                <a:ext uri="{FF2B5EF4-FFF2-40B4-BE49-F238E27FC236}">
                  <a16:creationId xmlns:a16="http://schemas.microsoft.com/office/drawing/2014/main" id="{1602264B-1EF0-A549-B430-BD921695CA8E}"/>
                </a:ext>
              </a:extLst>
            </p:cNvPr>
            <p:cNvSpPr/>
            <p:nvPr/>
          </p:nvSpPr>
          <p:spPr>
            <a:xfrm>
              <a:off x="4073893" y="2860509"/>
              <a:ext cx="1601470" cy="361315"/>
            </a:xfrm>
            <a:custGeom>
              <a:avLst/>
              <a:gdLst/>
              <a:ahLst/>
              <a:cxnLst/>
              <a:rect l="l" t="t" r="r" b="b"/>
              <a:pathLst>
                <a:path w="1601470" h="361314">
                  <a:moveTo>
                    <a:pt x="1420825" y="0"/>
                  </a:moveTo>
                  <a:lnTo>
                    <a:pt x="1420825" y="90233"/>
                  </a:lnTo>
                  <a:lnTo>
                    <a:pt x="0" y="90233"/>
                  </a:lnTo>
                  <a:lnTo>
                    <a:pt x="0" y="270675"/>
                  </a:lnTo>
                  <a:lnTo>
                    <a:pt x="1420825" y="270675"/>
                  </a:lnTo>
                  <a:lnTo>
                    <a:pt x="1420825" y="360895"/>
                  </a:lnTo>
                  <a:lnTo>
                    <a:pt x="1601266" y="180454"/>
                  </a:lnTo>
                  <a:lnTo>
                    <a:pt x="14208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56">
              <a:extLst>
                <a:ext uri="{FF2B5EF4-FFF2-40B4-BE49-F238E27FC236}">
                  <a16:creationId xmlns:a16="http://schemas.microsoft.com/office/drawing/2014/main" id="{C9EB1DB5-CCDF-574C-91E3-69E94F67619D}"/>
                </a:ext>
              </a:extLst>
            </p:cNvPr>
            <p:cNvSpPr/>
            <p:nvPr/>
          </p:nvSpPr>
          <p:spPr>
            <a:xfrm>
              <a:off x="4073893" y="2860509"/>
              <a:ext cx="1601470" cy="361315"/>
            </a:xfrm>
            <a:custGeom>
              <a:avLst/>
              <a:gdLst/>
              <a:ahLst/>
              <a:cxnLst/>
              <a:rect l="l" t="t" r="r" b="b"/>
              <a:pathLst>
                <a:path w="1601470" h="361314">
                  <a:moveTo>
                    <a:pt x="0" y="90222"/>
                  </a:moveTo>
                  <a:lnTo>
                    <a:pt x="1420830" y="90222"/>
                  </a:lnTo>
                  <a:lnTo>
                    <a:pt x="1420830" y="0"/>
                  </a:lnTo>
                  <a:lnTo>
                    <a:pt x="1601280" y="180445"/>
                  </a:lnTo>
                  <a:lnTo>
                    <a:pt x="1420830" y="360891"/>
                  </a:lnTo>
                  <a:lnTo>
                    <a:pt x="1420830" y="270668"/>
                  </a:lnTo>
                  <a:lnTo>
                    <a:pt x="0" y="270668"/>
                  </a:lnTo>
                  <a:lnTo>
                    <a:pt x="0" y="90222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bject 57">
                <a:extLst>
                  <a:ext uri="{FF2B5EF4-FFF2-40B4-BE49-F238E27FC236}">
                    <a16:creationId xmlns:a16="http://schemas.microsoft.com/office/drawing/2014/main" id="{2D1DE291-4130-C447-A9A4-D1AED5C160A5}"/>
                  </a:ext>
                </a:extLst>
              </p:cNvPr>
              <p:cNvSpPr txBox="1"/>
              <p:nvPr/>
            </p:nvSpPr>
            <p:spPr>
              <a:xfrm>
                <a:off x="3240092" y="4205145"/>
                <a:ext cx="1679437" cy="38215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381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US" sz="3600" baseline="11574" dirty="0">
                    <a:latin typeface="Times New Roman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ar-AE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ar-AE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ar-AE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sz="16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50" name="object 57">
                <a:extLst>
                  <a:ext uri="{FF2B5EF4-FFF2-40B4-BE49-F238E27FC236}">
                    <a16:creationId xmlns:a16="http://schemas.microsoft.com/office/drawing/2014/main" id="{2D1DE291-4130-C447-A9A4-D1AED5C16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092" y="4205145"/>
                <a:ext cx="1679437" cy="382156"/>
              </a:xfrm>
              <a:prstGeom prst="rect">
                <a:avLst/>
              </a:prstGeom>
              <a:blipFill>
                <a:blip r:embed="rId8"/>
                <a:stretch>
                  <a:fillRect t="-9677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object 58">
            <a:extLst>
              <a:ext uri="{FF2B5EF4-FFF2-40B4-BE49-F238E27FC236}">
                <a16:creationId xmlns:a16="http://schemas.microsoft.com/office/drawing/2014/main" id="{CEC9B88E-1249-4E4C-A393-4B0581F81193}"/>
              </a:ext>
            </a:extLst>
          </p:cNvPr>
          <p:cNvSpPr txBox="1"/>
          <p:nvPr/>
        </p:nvSpPr>
        <p:spPr>
          <a:xfrm>
            <a:off x="3016370" y="4478692"/>
            <a:ext cx="7683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800" i="1" dirty="0">
                <a:latin typeface="Times New Roman"/>
                <a:cs typeface="Times New Roman"/>
              </a:rPr>
              <a:t>j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52" name="object 60">
            <a:extLst>
              <a:ext uri="{FF2B5EF4-FFF2-40B4-BE49-F238E27FC236}">
                <a16:creationId xmlns:a16="http://schemas.microsoft.com/office/drawing/2014/main" id="{17F8FD2C-BECF-EC47-A73D-A6106F5BA5BD}"/>
              </a:ext>
            </a:extLst>
          </p:cNvPr>
          <p:cNvSpPr txBox="1"/>
          <p:nvPr/>
        </p:nvSpPr>
        <p:spPr>
          <a:xfrm>
            <a:off x="2648310" y="4139643"/>
            <a:ext cx="7683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800" i="1" dirty="0" err="1">
                <a:latin typeface="Times New Roman"/>
                <a:cs typeface="Times New Roman"/>
              </a:rPr>
              <a:t>i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53" name="object 66">
            <a:extLst>
              <a:ext uri="{FF2B5EF4-FFF2-40B4-BE49-F238E27FC236}">
                <a16:creationId xmlns:a16="http://schemas.microsoft.com/office/drawing/2014/main" id="{159CB361-BD5F-E24C-9A72-05D230F2BBC5}"/>
              </a:ext>
            </a:extLst>
          </p:cNvPr>
          <p:cNvSpPr/>
          <p:nvPr/>
        </p:nvSpPr>
        <p:spPr>
          <a:xfrm>
            <a:off x="7173447" y="4216111"/>
            <a:ext cx="173349" cy="2096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67">
            <a:extLst>
              <a:ext uri="{FF2B5EF4-FFF2-40B4-BE49-F238E27FC236}">
                <a16:creationId xmlns:a16="http://schemas.microsoft.com/office/drawing/2014/main" id="{A07EA713-E24B-1742-9A9F-782B5FFD56B3}"/>
              </a:ext>
            </a:extLst>
          </p:cNvPr>
          <p:cNvSpPr/>
          <p:nvPr/>
        </p:nvSpPr>
        <p:spPr>
          <a:xfrm>
            <a:off x="5535968" y="4718388"/>
            <a:ext cx="214515" cy="2490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66">
            <a:extLst>
              <a:ext uri="{FF2B5EF4-FFF2-40B4-BE49-F238E27FC236}">
                <a16:creationId xmlns:a16="http://schemas.microsoft.com/office/drawing/2014/main" id="{DCA61C5D-E343-CC4A-B30E-AF1F4AD65033}"/>
              </a:ext>
            </a:extLst>
          </p:cNvPr>
          <p:cNvSpPr/>
          <p:nvPr/>
        </p:nvSpPr>
        <p:spPr>
          <a:xfrm>
            <a:off x="2679134" y="4458243"/>
            <a:ext cx="173349" cy="2096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20">
            <a:extLst>
              <a:ext uri="{FF2B5EF4-FFF2-40B4-BE49-F238E27FC236}">
                <a16:creationId xmlns:a16="http://schemas.microsoft.com/office/drawing/2014/main" id="{0FA020C7-55E1-CA45-83CE-CE92BFDB77DF}"/>
              </a:ext>
            </a:extLst>
          </p:cNvPr>
          <p:cNvSpPr/>
          <p:nvPr/>
        </p:nvSpPr>
        <p:spPr>
          <a:xfrm>
            <a:off x="5744052" y="3481698"/>
            <a:ext cx="1963872" cy="1346402"/>
          </a:xfrm>
          <a:custGeom>
            <a:avLst/>
            <a:gdLst/>
            <a:ahLst/>
            <a:cxnLst/>
            <a:rect l="l" t="t" r="r" b="b"/>
            <a:pathLst>
              <a:path w="2955290" h="2167890">
                <a:moveTo>
                  <a:pt x="0" y="0"/>
                </a:moveTo>
                <a:lnTo>
                  <a:pt x="2954871" y="0"/>
                </a:lnTo>
                <a:lnTo>
                  <a:pt x="2954871" y="2167471"/>
                </a:lnTo>
                <a:lnTo>
                  <a:pt x="0" y="216747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B4C7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8">
            <a:extLst>
              <a:ext uri="{FF2B5EF4-FFF2-40B4-BE49-F238E27FC236}">
                <a16:creationId xmlns:a16="http://schemas.microsoft.com/office/drawing/2014/main" id="{F63DD8C2-CD89-FE46-8F63-FD18519F92A0}"/>
              </a:ext>
            </a:extLst>
          </p:cNvPr>
          <p:cNvSpPr txBox="1"/>
          <p:nvPr/>
        </p:nvSpPr>
        <p:spPr>
          <a:xfrm>
            <a:off x="7489559" y="4341137"/>
            <a:ext cx="7683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800" i="1" dirty="0">
                <a:latin typeface="Times New Roman"/>
                <a:cs typeface="Times New Roman"/>
              </a:rPr>
              <a:t>j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58" name="object 60">
            <a:extLst>
              <a:ext uri="{FF2B5EF4-FFF2-40B4-BE49-F238E27FC236}">
                <a16:creationId xmlns:a16="http://schemas.microsoft.com/office/drawing/2014/main" id="{A77E67E4-47DE-124A-A361-6BDC9BB48194}"/>
              </a:ext>
            </a:extLst>
          </p:cNvPr>
          <p:cNvSpPr txBox="1"/>
          <p:nvPr/>
        </p:nvSpPr>
        <p:spPr>
          <a:xfrm>
            <a:off x="7101511" y="3963227"/>
            <a:ext cx="7683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800" i="1" dirty="0" err="1">
                <a:latin typeface="Times New Roman"/>
                <a:cs typeface="Times New Roman"/>
              </a:rPr>
              <a:t>i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59" name="object 67">
            <a:extLst>
              <a:ext uri="{FF2B5EF4-FFF2-40B4-BE49-F238E27FC236}">
                <a16:creationId xmlns:a16="http://schemas.microsoft.com/office/drawing/2014/main" id="{072457C3-AFE7-6A40-B7A4-1CAE660120F2}"/>
              </a:ext>
            </a:extLst>
          </p:cNvPr>
          <p:cNvSpPr/>
          <p:nvPr/>
        </p:nvSpPr>
        <p:spPr>
          <a:xfrm>
            <a:off x="879717" y="4847439"/>
            <a:ext cx="214515" cy="2490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11EFE50-5CC9-5840-B99F-72D1E8D585CB}"/>
              </a:ext>
            </a:extLst>
          </p:cNvPr>
          <p:cNvSpPr/>
          <p:nvPr/>
        </p:nvSpPr>
        <p:spPr>
          <a:xfrm>
            <a:off x="5573816" y="3153275"/>
            <a:ext cx="1926810" cy="361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indent="295910">
              <a:lnSpc>
                <a:spcPts val="2090"/>
              </a:lnSpc>
              <a:spcBef>
                <a:spcPts val="225"/>
              </a:spcBef>
            </a:pPr>
            <a:r>
              <a:rPr lang="en-US" sz="1800" spc="-80" dirty="0"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en-US" sz="1800" spc="-10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800" spc="-6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800" spc="-65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800" spc="-9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800" spc="-4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800" spc="-3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800" spc="-11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800" spc="-2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800" spc="-4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object 57">
                <a:extLst>
                  <a:ext uri="{FF2B5EF4-FFF2-40B4-BE49-F238E27FC236}">
                    <a16:creationId xmlns:a16="http://schemas.microsoft.com/office/drawing/2014/main" id="{683DB95D-67A6-D04D-B2AD-9850C4B7706A}"/>
                  </a:ext>
                </a:extLst>
              </p:cNvPr>
              <p:cNvSpPr txBox="1"/>
              <p:nvPr/>
            </p:nvSpPr>
            <p:spPr>
              <a:xfrm>
                <a:off x="8082585" y="4217793"/>
                <a:ext cx="899112" cy="345287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38100">
                  <a:lnSpc>
                    <a:spcPct val="100000"/>
                  </a:lnSpc>
                  <a:spcBef>
                    <a:spcPts val="1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e>
                      <m:sub>
                        <m:r>
                          <a:rPr lang="ar-AE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ar-AE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sz="16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61" name="object 57">
                <a:extLst>
                  <a:ext uri="{FF2B5EF4-FFF2-40B4-BE49-F238E27FC236}">
                    <a16:creationId xmlns:a16="http://schemas.microsoft.com/office/drawing/2014/main" id="{683DB95D-67A6-D04D-B2AD-9850C4B770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2585" y="4217793"/>
                <a:ext cx="899112" cy="345287"/>
              </a:xfrm>
              <a:prstGeom prst="rect">
                <a:avLst/>
              </a:prstGeom>
              <a:blipFill>
                <a:blip r:embed="rId11"/>
                <a:stretch>
                  <a:fillRect l="-1389" t="-21429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DF46E67-7F1B-AD4F-9623-5FAC299608AB}"/>
                  </a:ext>
                </a:extLst>
              </p:cNvPr>
              <p:cNvSpPr txBox="1"/>
              <p:nvPr/>
            </p:nvSpPr>
            <p:spPr>
              <a:xfrm>
                <a:off x="2092625" y="5424094"/>
                <a:ext cx="134636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AE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ar-AE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DF46E67-7F1B-AD4F-9623-5FAC29960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2625" y="5424094"/>
                <a:ext cx="1346365" cy="400110"/>
              </a:xfrm>
              <a:prstGeom prst="rect">
                <a:avLst/>
              </a:prstGeom>
              <a:blipFill>
                <a:blip r:embed="rId12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8777DAF-F174-1B4B-9DA5-EE614D968677}"/>
                  </a:ext>
                </a:extLst>
              </p:cNvPr>
              <p:cNvSpPr txBox="1"/>
              <p:nvPr/>
            </p:nvSpPr>
            <p:spPr>
              <a:xfrm>
                <a:off x="3068130" y="5420668"/>
                <a:ext cx="1346365" cy="424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AE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ar-AE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8777DAF-F174-1B4B-9DA5-EE614D968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130" y="5420668"/>
                <a:ext cx="1346365" cy="424796"/>
              </a:xfrm>
              <a:prstGeom prst="rect">
                <a:avLst/>
              </a:prstGeom>
              <a:blipFill>
                <a:blip r:embed="rId13"/>
                <a:stretch>
                  <a:fillRect t="-5714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7E2C9A3D-1B16-2742-BE7A-867BBFBE4210}"/>
              </a:ext>
            </a:extLst>
          </p:cNvPr>
          <p:cNvCxnSpPr>
            <a:cxnSpLocks/>
          </p:cNvCxnSpPr>
          <p:nvPr/>
        </p:nvCxnSpPr>
        <p:spPr bwMode="auto">
          <a:xfrm flipH="1">
            <a:off x="2294627" y="4554083"/>
            <a:ext cx="340832" cy="887844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1B88E87-03B5-F44F-AC50-CECF86C2FC1A}"/>
              </a:ext>
            </a:extLst>
          </p:cNvPr>
          <p:cNvCxnSpPr/>
          <p:nvPr/>
        </p:nvCxnSpPr>
        <p:spPr bwMode="auto">
          <a:xfrm>
            <a:off x="2883801" y="4714843"/>
            <a:ext cx="401426" cy="727084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A7AFC9DB-06DC-1C4D-8007-2FB0980E7049}"/>
                  </a:ext>
                </a:extLst>
              </p:cNvPr>
              <p:cNvSpPr txBox="1"/>
              <p:nvPr/>
            </p:nvSpPr>
            <p:spPr>
              <a:xfrm>
                <a:off x="6494550" y="5358931"/>
                <a:ext cx="134636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AE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b>
                        <m:r>
                          <a:rPr lang="ar-AE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A7AFC9DB-06DC-1C4D-8007-2FB0980E70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4550" y="5358931"/>
                <a:ext cx="1346365" cy="400110"/>
              </a:xfrm>
              <a:prstGeom prst="rect">
                <a:avLst/>
              </a:prstGeom>
              <a:blipFill>
                <a:blip r:embed="rId14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B577197-9758-3B41-8F4F-E48D54F088A0}"/>
                  </a:ext>
                </a:extLst>
              </p:cNvPr>
              <p:cNvSpPr txBox="1"/>
              <p:nvPr/>
            </p:nvSpPr>
            <p:spPr>
              <a:xfrm>
                <a:off x="7489559" y="5334245"/>
                <a:ext cx="1346365" cy="424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AE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ar-AE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B577197-9758-3B41-8F4F-E48D54F08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9559" y="5334245"/>
                <a:ext cx="1346365" cy="424796"/>
              </a:xfrm>
              <a:prstGeom prst="rect">
                <a:avLst/>
              </a:prstGeom>
              <a:blipFill>
                <a:blip r:embed="rId15"/>
                <a:stretch>
                  <a:fillRect t="-8824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26BB4E6-17BF-8B44-9A6F-A47120E17A7C}"/>
              </a:ext>
            </a:extLst>
          </p:cNvPr>
          <p:cNvCxnSpPr/>
          <p:nvPr/>
        </p:nvCxnSpPr>
        <p:spPr bwMode="auto">
          <a:xfrm flipH="1">
            <a:off x="6725988" y="4299256"/>
            <a:ext cx="427225" cy="1142671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25CAB4E-BD81-9944-A5BA-48A65D5E4816}"/>
              </a:ext>
            </a:extLst>
          </p:cNvPr>
          <p:cNvCxnSpPr/>
          <p:nvPr/>
        </p:nvCxnSpPr>
        <p:spPr bwMode="auto">
          <a:xfrm>
            <a:off x="7393275" y="4528038"/>
            <a:ext cx="273240" cy="874825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D1810E-6795-5640-86C3-D599BEABC2CB}"/>
              </a:ext>
            </a:extLst>
          </p:cNvPr>
          <p:cNvSpPr/>
          <p:nvPr/>
        </p:nvSpPr>
        <p:spPr>
          <a:xfrm>
            <a:off x="30059" y="6662422"/>
            <a:ext cx="704068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L.J.P. van der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Maaten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and G.E. Hinton. Visualizing High-Dimensional Data Using t-SNE. JMLR2008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AAD2AC-2914-EE4E-8654-100AD2DD8937}"/>
              </a:ext>
            </a:extLst>
          </p:cNvPr>
          <p:cNvSpPr txBox="1"/>
          <p:nvPr/>
        </p:nvSpPr>
        <p:spPr>
          <a:xfrm>
            <a:off x="6217826" y="5885605"/>
            <a:ext cx="1921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We want to learn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C0129D3-2B78-6247-B6C0-F9ABE2651110}"/>
              </a:ext>
            </a:extLst>
          </p:cNvPr>
          <p:cNvCxnSpPr/>
          <p:nvPr/>
        </p:nvCxnSpPr>
        <p:spPr bwMode="auto">
          <a:xfrm flipV="1">
            <a:off x="6670037" y="5749425"/>
            <a:ext cx="0" cy="15958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9367C610-4FB9-C343-8D7B-A0CBBA4BDE32}"/>
              </a:ext>
            </a:extLst>
          </p:cNvPr>
          <p:cNvCxnSpPr/>
          <p:nvPr/>
        </p:nvCxnSpPr>
        <p:spPr bwMode="auto">
          <a:xfrm flipV="1">
            <a:off x="7642675" y="5759041"/>
            <a:ext cx="0" cy="15958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687538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545D6-43B8-804C-8B36-B3B5B8461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88285"/>
            <a:ext cx="8839200" cy="1143000"/>
          </a:xfrm>
        </p:spPr>
        <p:txBody>
          <a:bodyPr/>
          <a:lstStyle/>
          <a:p>
            <a:r>
              <a:rPr lang="en-US" dirty="0"/>
              <a:t>Similarity matrix at high dimension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87502-9D26-9348-A1B6-3C9C7C655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A62EE9-519F-144E-B978-45AC9F462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54" y="4632015"/>
            <a:ext cx="4495800" cy="1172817"/>
          </a:xfrm>
          <a:prstGeom prst="rect">
            <a:avLst/>
          </a:prstGeom>
        </p:spPr>
      </p:pic>
      <p:pic>
        <p:nvPicPr>
          <p:cNvPr id="6" name="Content Placeholder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08402216-2F8A-CD44-AB72-47570F4B5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33703" y="4732302"/>
            <a:ext cx="3076897" cy="1042841"/>
          </a:xfrm>
        </p:spPr>
      </p:pic>
      <p:grpSp>
        <p:nvGrpSpPr>
          <p:cNvPr id="7" name="object 12">
            <a:extLst>
              <a:ext uri="{FF2B5EF4-FFF2-40B4-BE49-F238E27FC236}">
                <a16:creationId xmlns:a16="http://schemas.microsoft.com/office/drawing/2014/main" id="{2A2FED84-9C13-8749-B7D0-B6AB89BC1691}"/>
              </a:ext>
            </a:extLst>
          </p:cNvPr>
          <p:cNvGrpSpPr/>
          <p:nvPr/>
        </p:nvGrpSpPr>
        <p:grpSpPr>
          <a:xfrm>
            <a:off x="311260" y="1925926"/>
            <a:ext cx="3566445" cy="2400048"/>
            <a:chOff x="395287" y="1566456"/>
            <a:chExt cx="3414712" cy="2625102"/>
          </a:xfrm>
        </p:grpSpPr>
        <p:sp>
          <p:nvSpPr>
            <p:cNvPr id="8" name="object 13">
              <a:extLst>
                <a:ext uri="{FF2B5EF4-FFF2-40B4-BE49-F238E27FC236}">
                  <a16:creationId xmlns:a16="http://schemas.microsoft.com/office/drawing/2014/main" id="{932EE539-7F7A-6A4B-ADD3-28533BD26FF7}"/>
                </a:ext>
              </a:extLst>
            </p:cNvPr>
            <p:cNvSpPr/>
            <p:nvPr/>
          </p:nvSpPr>
          <p:spPr>
            <a:xfrm>
              <a:off x="395287" y="1566456"/>
              <a:ext cx="2955290" cy="2167890"/>
            </a:xfrm>
            <a:custGeom>
              <a:avLst/>
              <a:gdLst/>
              <a:ahLst/>
              <a:cxnLst/>
              <a:rect l="l" t="t" r="r" b="b"/>
              <a:pathLst>
                <a:path w="2955290" h="2167890">
                  <a:moveTo>
                    <a:pt x="2954870" y="0"/>
                  </a:moveTo>
                  <a:lnTo>
                    <a:pt x="0" y="0"/>
                  </a:lnTo>
                  <a:lnTo>
                    <a:pt x="0" y="2167470"/>
                  </a:lnTo>
                  <a:lnTo>
                    <a:pt x="2954870" y="2167470"/>
                  </a:lnTo>
                  <a:lnTo>
                    <a:pt x="2954870" y="0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4">
              <a:extLst>
                <a:ext uri="{FF2B5EF4-FFF2-40B4-BE49-F238E27FC236}">
                  <a16:creationId xmlns:a16="http://schemas.microsoft.com/office/drawing/2014/main" id="{022BDA99-C7A7-6046-9DBC-69841A710094}"/>
                </a:ext>
              </a:extLst>
            </p:cNvPr>
            <p:cNvSpPr/>
            <p:nvPr/>
          </p:nvSpPr>
          <p:spPr>
            <a:xfrm>
              <a:off x="395287" y="1566468"/>
              <a:ext cx="2955290" cy="2167890"/>
            </a:xfrm>
            <a:custGeom>
              <a:avLst/>
              <a:gdLst/>
              <a:ahLst/>
              <a:cxnLst/>
              <a:rect l="l" t="t" r="r" b="b"/>
              <a:pathLst>
                <a:path w="2955290" h="2167890">
                  <a:moveTo>
                    <a:pt x="0" y="0"/>
                  </a:moveTo>
                  <a:lnTo>
                    <a:pt x="2954871" y="0"/>
                  </a:lnTo>
                  <a:lnTo>
                    <a:pt x="2954871" y="2167471"/>
                  </a:lnTo>
                  <a:lnTo>
                    <a:pt x="0" y="216747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B4C7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5">
              <a:extLst>
                <a:ext uri="{FF2B5EF4-FFF2-40B4-BE49-F238E27FC236}">
                  <a16:creationId xmlns:a16="http://schemas.microsoft.com/office/drawing/2014/main" id="{705D6B72-5489-8F4A-814A-B06B6201475B}"/>
                </a:ext>
              </a:extLst>
            </p:cNvPr>
            <p:cNvSpPr/>
            <p:nvPr/>
          </p:nvSpPr>
          <p:spPr>
            <a:xfrm>
              <a:off x="547687" y="1718856"/>
              <a:ext cx="2955290" cy="2167890"/>
            </a:xfrm>
            <a:custGeom>
              <a:avLst/>
              <a:gdLst/>
              <a:ahLst/>
              <a:cxnLst/>
              <a:rect l="l" t="t" r="r" b="b"/>
              <a:pathLst>
                <a:path w="2955290" h="2167890">
                  <a:moveTo>
                    <a:pt x="2954870" y="0"/>
                  </a:moveTo>
                  <a:lnTo>
                    <a:pt x="0" y="0"/>
                  </a:lnTo>
                  <a:lnTo>
                    <a:pt x="0" y="2167470"/>
                  </a:lnTo>
                  <a:lnTo>
                    <a:pt x="2954870" y="2167470"/>
                  </a:lnTo>
                  <a:lnTo>
                    <a:pt x="2954870" y="0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6">
              <a:extLst>
                <a:ext uri="{FF2B5EF4-FFF2-40B4-BE49-F238E27FC236}">
                  <a16:creationId xmlns:a16="http://schemas.microsoft.com/office/drawing/2014/main" id="{8113E2A4-CA59-2848-9283-69066960F944}"/>
                </a:ext>
              </a:extLst>
            </p:cNvPr>
            <p:cNvSpPr/>
            <p:nvPr/>
          </p:nvSpPr>
          <p:spPr>
            <a:xfrm>
              <a:off x="547687" y="1718868"/>
              <a:ext cx="2955290" cy="2167890"/>
            </a:xfrm>
            <a:custGeom>
              <a:avLst/>
              <a:gdLst/>
              <a:ahLst/>
              <a:cxnLst/>
              <a:rect l="l" t="t" r="r" b="b"/>
              <a:pathLst>
                <a:path w="2955290" h="2167890">
                  <a:moveTo>
                    <a:pt x="0" y="0"/>
                  </a:moveTo>
                  <a:lnTo>
                    <a:pt x="2954871" y="0"/>
                  </a:lnTo>
                  <a:lnTo>
                    <a:pt x="2954871" y="2167471"/>
                  </a:lnTo>
                  <a:lnTo>
                    <a:pt x="0" y="216747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B4C7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7">
              <a:extLst>
                <a:ext uri="{FF2B5EF4-FFF2-40B4-BE49-F238E27FC236}">
                  <a16:creationId xmlns:a16="http://schemas.microsoft.com/office/drawing/2014/main" id="{C3E992BD-9C92-9B48-A57B-0E6544FFA83E}"/>
                </a:ext>
              </a:extLst>
            </p:cNvPr>
            <p:cNvSpPr/>
            <p:nvPr/>
          </p:nvSpPr>
          <p:spPr>
            <a:xfrm>
              <a:off x="700087" y="1871256"/>
              <a:ext cx="2955290" cy="2167890"/>
            </a:xfrm>
            <a:custGeom>
              <a:avLst/>
              <a:gdLst/>
              <a:ahLst/>
              <a:cxnLst/>
              <a:rect l="l" t="t" r="r" b="b"/>
              <a:pathLst>
                <a:path w="2955290" h="2167890">
                  <a:moveTo>
                    <a:pt x="2954870" y="0"/>
                  </a:moveTo>
                  <a:lnTo>
                    <a:pt x="0" y="0"/>
                  </a:lnTo>
                  <a:lnTo>
                    <a:pt x="0" y="2167470"/>
                  </a:lnTo>
                  <a:lnTo>
                    <a:pt x="2954870" y="2167470"/>
                  </a:lnTo>
                  <a:lnTo>
                    <a:pt x="2954870" y="0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0BF0D97F-C6F3-2346-912D-A57571D2E0E6}"/>
                </a:ext>
              </a:extLst>
            </p:cNvPr>
            <p:cNvSpPr/>
            <p:nvPr/>
          </p:nvSpPr>
          <p:spPr>
            <a:xfrm>
              <a:off x="700087" y="1871268"/>
              <a:ext cx="2955290" cy="2167890"/>
            </a:xfrm>
            <a:custGeom>
              <a:avLst/>
              <a:gdLst/>
              <a:ahLst/>
              <a:cxnLst/>
              <a:rect l="l" t="t" r="r" b="b"/>
              <a:pathLst>
                <a:path w="2955290" h="2167890">
                  <a:moveTo>
                    <a:pt x="0" y="0"/>
                  </a:moveTo>
                  <a:lnTo>
                    <a:pt x="2954871" y="0"/>
                  </a:lnTo>
                  <a:lnTo>
                    <a:pt x="2954871" y="2167471"/>
                  </a:lnTo>
                  <a:lnTo>
                    <a:pt x="0" y="216747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B4C7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0B940D55-82A5-4847-A96B-45286363CBE6}"/>
                </a:ext>
              </a:extLst>
            </p:cNvPr>
            <p:cNvSpPr/>
            <p:nvPr/>
          </p:nvSpPr>
          <p:spPr>
            <a:xfrm>
              <a:off x="852487" y="2023656"/>
              <a:ext cx="2955290" cy="2167889"/>
            </a:xfrm>
            <a:custGeom>
              <a:avLst/>
              <a:gdLst/>
              <a:ahLst/>
              <a:cxnLst/>
              <a:rect l="l" t="t" r="r" b="b"/>
              <a:pathLst>
                <a:path w="2955290" h="2167890">
                  <a:moveTo>
                    <a:pt x="2954870" y="0"/>
                  </a:moveTo>
                  <a:lnTo>
                    <a:pt x="0" y="0"/>
                  </a:lnTo>
                  <a:lnTo>
                    <a:pt x="0" y="2167470"/>
                  </a:lnTo>
                  <a:lnTo>
                    <a:pt x="2954870" y="2167470"/>
                  </a:lnTo>
                  <a:lnTo>
                    <a:pt x="2954870" y="0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D20359F6-9B66-F741-9260-3AEAEA38C9A9}"/>
                </a:ext>
              </a:extLst>
            </p:cNvPr>
            <p:cNvSpPr/>
            <p:nvPr/>
          </p:nvSpPr>
          <p:spPr>
            <a:xfrm>
              <a:off x="852487" y="2023668"/>
              <a:ext cx="2955290" cy="2167890"/>
            </a:xfrm>
            <a:custGeom>
              <a:avLst/>
              <a:gdLst/>
              <a:ahLst/>
              <a:cxnLst/>
              <a:rect l="l" t="t" r="r" b="b"/>
              <a:pathLst>
                <a:path w="2955290" h="2167890">
                  <a:moveTo>
                    <a:pt x="0" y="0"/>
                  </a:moveTo>
                  <a:lnTo>
                    <a:pt x="2954871" y="0"/>
                  </a:lnTo>
                  <a:lnTo>
                    <a:pt x="2954871" y="2167471"/>
                  </a:lnTo>
                  <a:lnTo>
                    <a:pt x="0" y="216747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B4C7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1">
              <a:extLst>
                <a:ext uri="{FF2B5EF4-FFF2-40B4-BE49-F238E27FC236}">
                  <a16:creationId xmlns:a16="http://schemas.microsoft.com/office/drawing/2014/main" id="{B1BC58E8-ABC8-DB4D-B4BA-E5D627D23329}"/>
                </a:ext>
              </a:extLst>
            </p:cNvPr>
            <p:cNvSpPr/>
            <p:nvPr/>
          </p:nvSpPr>
          <p:spPr>
            <a:xfrm>
              <a:off x="1756308" y="3101047"/>
              <a:ext cx="114300" cy="1143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2">
              <a:extLst>
                <a:ext uri="{FF2B5EF4-FFF2-40B4-BE49-F238E27FC236}">
                  <a16:creationId xmlns:a16="http://schemas.microsoft.com/office/drawing/2014/main" id="{1DFB82CD-B57F-4B4C-A57D-3EF0DBCA58D7}"/>
                </a:ext>
              </a:extLst>
            </p:cNvPr>
            <p:cNvSpPr/>
            <p:nvPr/>
          </p:nvSpPr>
          <p:spPr>
            <a:xfrm>
              <a:off x="1942566" y="2542247"/>
              <a:ext cx="114300" cy="1143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1F858B61-4131-C24B-B30F-45BB20041526}"/>
                </a:ext>
              </a:extLst>
            </p:cNvPr>
            <p:cNvSpPr/>
            <p:nvPr/>
          </p:nvSpPr>
          <p:spPr>
            <a:xfrm>
              <a:off x="1241954" y="2542247"/>
              <a:ext cx="114300" cy="1143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4">
              <a:extLst>
                <a:ext uri="{FF2B5EF4-FFF2-40B4-BE49-F238E27FC236}">
                  <a16:creationId xmlns:a16="http://schemas.microsoft.com/office/drawing/2014/main" id="{FEA5F19B-E1A5-0045-ADFE-7A7588B5ADA2}"/>
                </a:ext>
              </a:extLst>
            </p:cNvPr>
            <p:cNvSpPr/>
            <p:nvPr/>
          </p:nvSpPr>
          <p:spPr>
            <a:xfrm>
              <a:off x="1582737" y="2203577"/>
              <a:ext cx="114300" cy="1143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5">
              <a:extLst>
                <a:ext uri="{FF2B5EF4-FFF2-40B4-BE49-F238E27FC236}">
                  <a16:creationId xmlns:a16="http://schemas.microsoft.com/office/drawing/2014/main" id="{96547A1F-1179-1C40-9702-ECFC7893988A}"/>
                </a:ext>
              </a:extLst>
            </p:cNvPr>
            <p:cNvSpPr/>
            <p:nvPr/>
          </p:nvSpPr>
          <p:spPr>
            <a:xfrm>
              <a:off x="2768066" y="2203577"/>
              <a:ext cx="114300" cy="1143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6">
              <a:extLst>
                <a:ext uri="{FF2B5EF4-FFF2-40B4-BE49-F238E27FC236}">
                  <a16:creationId xmlns:a16="http://schemas.microsoft.com/office/drawing/2014/main" id="{1369988C-02CF-EC4C-8F2F-6780D4AF307B}"/>
                </a:ext>
              </a:extLst>
            </p:cNvPr>
            <p:cNvSpPr/>
            <p:nvPr/>
          </p:nvSpPr>
          <p:spPr>
            <a:xfrm>
              <a:off x="1165753" y="3786847"/>
              <a:ext cx="114300" cy="1143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7">
              <a:extLst>
                <a:ext uri="{FF2B5EF4-FFF2-40B4-BE49-F238E27FC236}">
                  <a16:creationId xmlns:a16="http://schemas.microsoft.com/office/drawing/2014/main" id="{30404F1C-4654-8A4F-9790-D8EB00D74F65}"/>
                </a:ext>
              </a:extLst>
            </p:cNvPr>
            <p:cNvSpPr/>
            <p:nvPr/>
          </p:nvSpPr>
          <p:spPr>
            <a:xfrm>
              <a:off x="1557337" y="3913847"/>
              <a:ext cx="114300" cy="1143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8">
              <a:extLst>
                <a:ext uri="{FF2B5EF4-FFF2-40B4-BE49-F238E27FC236}">
                  <a16:creationId xmlns:a16="http://schemas.microsoft.com/office/drawing/2014/main" id="{A5C2DDEA-3016-9C4E-B241-D032498FF335}"/>
                </a:ext>
              </a:extLst>
            </p:cNvPr>
            <p:cNvSpPr/>
            <p:nvPr/>
          </p:nvSpPr>
          <p:spPr>
            <a:xfrm>
              <a:off x="2270760" y="2484119"/>
              <a:ext cx="1539239" cy="153923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9">
              <a:extLst>
                <a:ext uri="{FF2B5EF4-FFF2-40B4-BE49-F238E27FC236}">
                  <a16:creationId xmlns:a16="http://schemas.microsoft.com/office/drawing/2014/main" id="{DE5BD393-2AB6-BF45-B277-FD6C03C53D62}"/>
                </a:ext>
              </a:extLst>
            </p:cNvPr>
            <p:cNvSpPr/>
            <p:nvPr/>
          </p:nvSpPr>
          <p:spPr>
            <a:xfrm>
              <a:off x="2577566" y="2791358"/>
              <a:ext cx="925194" cy="925194"/>
            </a:xfrm>
            <a:custGeom>
              <a:avLst/>
              <a:gdLst/>
              <a:ahLst/>
              <a:cxnLst/>
              <a:rect l="l" t="t" r="r" b="b"/>
              <a:pathLst>
                <a:path w="925195" h="925195">
                  <a:moveTo>
                    <a:pt x="0" y="462492"/>
                  </a:moveTo>
                  <a:lnTo>
                    <a:pt x="2387" y="415205"/>
                  </a:lnTo>
                  <a:lnTo>
                    <a:pt x="9396" y="369284"/>
                  </a:lnTo>
                  <a:lnTo>
                    <a:pt x="20792" y="324961"/>
                  </a:lnTo>
                  <a:lnTo>
                    <a:pt x="36344" y="282469"/>
                  </a:lnTo>
                  <a:lnTo>
                    <a:pt x="55820" y="242041"/>
                  </a:lnTo>
                  <a:lnTo>
                    <a:pt x="78986" y="203908"/>
                  </a:lnTo>
                  <a:lnTo>
                    <a:pt x="105610" y="168304"/>
                  </a:lnTo>
                  <a:lnTo>
                    <a:pt x="135460" y="135460"/>
                  </a:lnTo>
                  <a:lnTo>
                    <a:pt x="168304" y="105610"/>
                  </a:lnTo>
                  <a:lnTo>
                    <a:pt x="203908" y="78986"/>
                  </a:lnTo>
                  <a:lnTo>
                    <a:pt x="242041" y="55820"/>
                  </a:lnTo>
                  <a:lnTo>
                    <a:pt x="282469" y="36344"/>
                  </a:lnTo>
                  <a:lnTo>
                    <a:pt x="324961" y="20792"/>
                  </a:lnTo>
                  <a:lnTo>
                    <a:pt x="369284" y="9396"/>
                  </a:lnTo>
                  <a:lnTo>
                    <a:pt x="415205" y="2387"/>
                  </a:lnTo>
                  <a:lnTo>
                    <a:pt x="462492" y="0"/>
                  </a:lnTo>
                  <a:lnTo>
                    <a:pt x="509779" y="2387"/>
                  </a:lnTo>
                  <a:lnTo>
                    <a:pt x="555700" y="9396"/>
                  </a:lnTo>
                  <a:lnTo>
                    <a:pt x="600023" y="20792"/>
                  </a:lnTo>
                  <a:lnTo>
                    <a:pt x="642515" y="36344"/>
                  </a:lnTo>
                  <a:lnTo>
                    <a:pt x="682943" y="55820"/>
                  </a:lnTo>
                  <a:lnTo>
                    <a:pt x="721075" y="78986"/>
                  </a:lnTo>
                  <a:lnTo>
                    <a:pt x="756680" y="105610"/>
                  </a:lnTo>
                  <a:lnTo>
                    <a:pt x="789523" y="135460"/>
                  </a:lnTo>
                  <a:lnTo>
                    <a:pt x="819373" y="168304"/>
                  </a:lnTo>
                  <a:lnTo>
                    <a:pt x="845998" y="203908"/>
                  </a:lnTo>
                  <a:lnTo>
                    <a:pt x="869164" y="242041"/>
                  </a:lnTo>
                  <a:lnTo>
                    <a:pt x="888639" y="282469"/>
                  </a:lnTo>
                  <a:lnTo>
                    <a:pt x="904191" y="324961"/>
                  </a:lnTo>
                  <a:lnTo>
                    <a:pt x="915588" y="369284"/>
                  </a:lnTo>
                  <a:lnTo>
                    <a:pt x="922596" y="415205"/>
                  </a:lnTo>
                  <a:lnTo>
                    <a:pt x="924984" y="462492"/>
                  </a:lnTo>
                  <a:lnTo>
                    <a:pt x="922596" y="509779"/>
                  </a:lnTo>
                  <a:lnTo>
                    <a:pt x="915588" y="555700"/>
                  </a:lnTo>
                  <a:lnTo>
                    <a:pt x="904191" y="600023"/>
                  </a:lnTo>
                  <a:lnTo>
                    <a:pt x="888639" y="642515"/>
                  </a:lnTo>
                  <a:lnTo>
                    <a:pt x="869164" y="682943"/>
                  </a:lnTo>
                  <a:lnTo>
                    <a:pt x="845998" y="721075"/>
                  </a:lnTo>
                  <a:lnTo>
                    <a:pt x="819373" y="756680"/>
                  </a:lnTo>
                  <a:lnTo>
                    <a:pt x="789523" y="789523"/>
                  </a:lnTo>
                  <a:lnTo>
                    <a:pt x="756680" y="819373"/>
                  </a:lnTo>
                  <a:lnTo>
                    <a:pt x="721075" y="845998"/>
                  </a:lnTo>
                  <a:lnTo>
                    <a:pt x="682943" y="869164"/>
                  </a:lnTo>
                  <a:lnTo>
                    <a:pt x="642515" y="888639"/>
                  </a:lnTo>
                  <a:lnTo>
                    <a:pt x="600023" y="904191"/>
                  </a:lnTo>
                  <a:lnTo>
                    <a:pt x="555700" y="915588"/>
                  </a:lnTo>
                  <a:lnTo>
                    <a:pt x="509779" y="922596"/>
                  </a:lnTo>
                  <a:lnTo>
                    <a:pt x="462492" y="924984"/>
                  </a:lnTo>
                  <a:lnTo>
                    <a:pt x="415205" y="922596"/>
                  </a:lnTo>
                  <a:lnTo>
                    <a:pt x="369284" y="915588"/>
                  </a:lnTo>
                  <a:lnTo>
                    <a:pt x="324961" y="904191"/>
                  </a:lnTo>
                  <a:lnTo>
                    <a:pt x="282469" y="888639"/>
                  </a:lnTo>
                  <a:lnTo>
                    <a:pt x="242041" y="869164"/>
                  </a:lnTo>
                  <a:lnTo>
                    <a:pt x="203908" y="845998"/>
                  </a:lnTo>
                  <a:lnTo>
                    <a:pt x="168304" y="819373"/>
                  </a:lnTo>
                  <a:lnTo>
                    <a:pt x="135460" y="789523"/>
                  </a:lnTo>
                  <a:lnTo>
                    <a:pt x="105610" y="756680"/>
                  </a:lnTo>
                  <a:lnTo>
                    <a:pt x="78986" y="721075"/>
                  </a:lnTo>
                  <a:lnTo>
                    <a:pt x="55820" y="682943"/>
                  </a:lnTo>
                  <a:lnTo>
                    <a:pt x="36344" y="642515"/>
                  </a:lnTo>
                  <a:lnTo>
                    <a:pt x="20792" y="600023"/>
                  </a:lnTo>
                  <a:lnTo>
                    <a:pt x="9396" y="555700"/>
                  </a:lnTo>
                  <a:lnTo>
                    <a:pt x="2387" y="509779"/>
                  </a:lnTo>
                  <a:lnTo>
                    <a:pt x="0" y="462492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30">
              <a:extLst>
                <a:ext uri="{FF2B5EF4-FFF2-40B4-BE49-F238E27FC236}">
                  <a16:creationId xmlns:a16="http://schemas.microsoft.com/office/drawing/2014/main" id="{5C39DDE3-91CB-E548-9916-66781E1A1741}"/>
                </a:ext>
              </a:extLst>
            </p:cNvPr>
            <p:cNvSpPr/>
            <p:nvPr/>
          </p:nvSpPr>
          <p:spPr>
            <a:xfrm>
              <a:off x="3242208" y="2847047"/>
              <a:ext cx="114300" cy="1143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31">
              <a:extLst>
                <a:ext uri="{FF2B5EF4-FFF2-40B4-BE49-F238E27FC236}">
                  <a16:creationId xmlns:a16="http://schemas.microsoft.com/office/drawing/2014/main" id="{F723CD62-40D4-6248-BB2C-96F85039B341}"/>
                </a:ext>
              </a:extLst>
            </p:cNvPr>
            <p:cNvSpPr/>
            <p:nvPr/>
          </p:nvSpPr>
          <p:spPr>
            <a:xfrm>
              <a:off x="2982912" y="3196704"/>
              <a:ext cx="114300" cy="1143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32">
              <a:extLst>
                <a:ext uri="{FF2B5EF4-FFF2-40B4-BE49-F238E27FC236}">
                  <a16:creationId xmlns:a16="http://schemas.microsoft.com/office/drawing/2014/main" id="{15EEE564-F20B-F64B-A347-2FEEDE8530A5}"/>
                </a:ext>
              </a:extLst>
            </p:cNvPr>
            <p:cNvSpPr/>
            <p:nvPr/>
          </p:nvSpPr>
          <p:spPr>
            <a:xfrm>
              <a:off x="2768066" y="2948647"/>
              <a:ext cx="114300" cy="1143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33">
              <a:extLst>
                <a:ext uri="{FF2B5EF4-FFF2-40B4-BE49-F238E27FC236}">
                  <a16:creationId xmlns:a16="http://schemas.microsoft.com/office/drawing/2014/main" id="{A16303F6-2D32-BC46-9921-6B4711EF73FA}"/>
                </a:ext>
              </a:extLst>
            </p:cNvPr>
            <p:cNvSpPr/>
            <p:nvPr/>
          </p:nvSpPr>
          <p:spPr>
            <a:xfrm>
              <a:off x="3225266" y="3490518"/>
              <a:ext cx="114300" cy="1143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34">
              <a:extLst>
                <a:ext uri="{FF2B5EF4-FFF2-40B4-BE49-F238E27FC236}">
                  <a16:creationId xmlns:a16="http://schemas.microsoft.com/office/drawing/2014/main" id="{943F5AC9-E34E-2B46-92E3-76236F87F8EF}"/>
                </a:ext>
              </a:extLst>
            </p:cNvPr>
            <p:cNvSpPr/>
            <p:nvPr/>
          </p:nvSpPr>
          <p:spPr>
            <a:xfrm>
              <a:off x="2649537" y="3490518"/>
              <a:ext cx="114300" cy="1143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6">
            <a:extLst>
              <a:ext uri="{FF2B5EF4-FFF2-40B4-BE49-F238E27FC236}">
                <a16:creationId xmlns:a16="http://schemas.microsoft.com/office/drawing/2014/main" id="{FA675B5D-A4D3-DC47-8F70-CE85DC686267}"/>
              </a:ext>
            </a:extLst>
          </p:cNvPr>
          <p:cNvSpPr txBox="1"/>
          <p:nvPr/>
        </p:nvSpPr>
        <p:spPr>
          <a:xfrm>
            <a:off x="905181" y="1524000"/>
            <a:ext cx="249268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105" dirty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sz="2400" spc="-10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2400" spc="-6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400" spc="-65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2400" spc="-9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2400" spc="-3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400" spc="-11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bject 57">
                <a:extLst>
                  <a:ext uri="{FF2B5EF4-FFF2-40B4-BE49-F238E27FC236}">
                    <a16:creationId xmlns:a16="http://schemas.microsoft.com/office/drawing/2014/main" id="{384A3E4C-EB93-CF4F-AEAC-94072D73066D}"/>
                  </a:ext>
                </a:extLst>
              </p:cNvPr>
              <p:cNvSpPr txBox="1"/>
              <p:nvPr/>
            </p:nvSpPr>
            <p:spPr>
              <a:xfrm>
                <a:off x="4025620" y="3095574"/>
                <a:ext cx="927207" cy="47840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38100">
                  <a:lnSpc>
                    <a:spcPct val="100000"/>
                  </a:lnSpc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ar-AE" sz="28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31" name="object 57">
                <a:extLst>
                  <a:ext uri="{FF2B5EF4-FFF2-40B4-BE49-F238E27FC236}">
                    <a16:creationId xmlns:a16="http://schemas.microsoft.com/office/drawing/2014/main" id="{384A3E4C-EB93-CF4F-AEAC-94072D730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5620" y="3095574"/>
                <a:ext cx="927207" cy="478401"/>
              </a:xfrm>
              <a:prstGeom prst="rect">
                <a:avLst/>
              </a:prstGeom>
              <a:blipFill>
                <a:blip r:embed="rId8"/>
                <a:stretch>
                  <a:fillRect l="-4054" t="-2564" r="-8108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bject 58">
            <a:extLst>
              <a:ext uri="{FF2B5EF4-FFF2-40B4-BE49-F238E27FC236}">
                <a16:creationId xmlns:a16="http://schemas.microsoft.com/office/drawing/2014/main" id="{1EC0A493-8BCB-4C4B-B6BA-513BA12EF688}"/>
              </a:ext>
            </a:extLst>
          </p:cNvPr>
          <p:cNvSpPr txBox="1"/>
          <p:nvPr/>
        </p:nvSpPr>
        <p:spPr>
          <a:xfrm>
            <a:off x="3380554" y="3403557"/>
            <a:ext cx="7683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800" i="1" dirty="0">
                <a:latin typeface="Times New Roman"/>
                <a:cs typeface="Times New Roman"/>
              </a:rPr>
              <a:t>j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33" name="object 60">
            <a:extLst>
              <a:ext uri="{FF2B5EF4-FFF2-40B4-BE49-F238E27FC236}">
                <a16:creationId xmlns:a16="http://schemas.microsoft.com/office/drawing/2014/main" id="{0B54E21B-4818-B345-B4DE-D19D260BFF29}"/>
              </a:ext>
            </a:extLst>
          </p:cNvPr>
          <p:cNvSpPr txBox="1"/>
          <p:nvPr/>
        </p:nvSpPr>
        <p:spPr>
          <a:xfrm>
            <a:off x="3078996" y="3114783"/>
            <a:ext cx="7683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800" i="1" dirty="0" err="1">
                <a:latin typeface="Times New Roman"/>
                <a:cs typeface="Times New Roman"/>
              </a:rPr>
              <a:t>i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34" name="object 66">
            <a:extLst>
              <a:ext uri="{FF2B5EF4-FFF2-40B4-BE49-F238E27FC236}">
                <a16:creationId xmlns:a16="http://schemas.microsoft.com/office/drawing/2014/main" id="{97C5005B-B893-404E-8AF7-06F20FE93621}"/>
              </a:ext>
            </a:extLst>
          </p:cNvPr>
          <p:cNvSpPr/>
          <p:nvPr/>
        </p:nvSpPr>
        <p:spPr>
          <a:xfrm>
            <a:off x="3105478" y="3492958"/>
            <a:ext cx="173349" cy="2096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729ECB-AE2F-C345-BBCA-4BDBDEDD6C72}"/>
              </a:ext>
            </a:extLst>
          </p:cNvPr>
          <p:cNvSpPr txBox="1"/>
          <p:nvPr/>
        </p:nvSpPr>
        <p:spPr>
          <a:xfrm>
            <a:off x="182880" y="5864543"/>
            <a:ext cx="85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l-GR" i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i="1" spc="-7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l-GR" sz="2400" spc="-7" baseline="277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sz="2400" spc="-7" baseline="2777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is the </a:t>
            </a:r>
            <a:r>
              <a:rPr lang="en-US" spc="-10" dirty="0">
                <a:latin typeface="Arial" panose="020B0604020202020204" pitchFamily="34" charset="0"/>
                <a:cs typeface="Arial" panose="020B0604020202020204" pitchFamily="34" charset="0"/>
              </a:rPr>
              <a:t>variance </a:t>
            </a:r>
            <a:r>
              <a:rPr lang="en-US" spc="-15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pc="-10" dirty="0">
                <a:latin typeface="Arial" panose="020B0604020202020204" pitchFamily="34" charset="0"/>
                <a:cs typeface="Arial" panose="020B0604020202020204" pitchFamily="34" charset="0"/>
              </a:rPr>
              <a:t>Gaussian 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distribution centered </a:t>
            </a:r>
            <a:r>
              <a:rPr lang="en-US" spc="-15" dirty="0">
                <a:latin typeface="Arial" panose="020B0604020202020204" pitchFamily="34" charset="0"/>
                <a:cs typeface="Arial" panose="020B0604020202020204" pitchFamily="34" charset="0"/>
              </a:rPr>
              <a:t>around </a:t>
            </a:r>
            <a:r>
              <a:rPr lang="en-US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spc="-7" baseline="-104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spc="-307" baseline="-1041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1D96480-3EE0-2841-924A-193A84779184}"/>
              </a:ext>
            </a:extLst>
          </p:cNvPr>
          <p:cNvSpPr/>
          <p:nvPr/>
        </p:nvSpPr>
        <p:spPr>
          <a:xfrm>
            <a:off x="30059" y="6662422"/>
            <a:ext cx="704068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L.J.P. van der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Maaten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and G.E. Hinton. Visualizing High-Dimensional Data Using t-SNE. JMLR2008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5F0B2EF-D781-AF4C-9F26-3516DC2A6A4D}"/>
              </a:ext>
            </a:extLst>
          </p:cNvPr>
          <p:cNvCxnSpPr/>
          <p:nvPr/>
        </p:nvCxnSpPr>
        <p:spPr bwMode="auto">
          <a:xfrm flipH="1">
            <a:off x="2665678" y="3573975"/>
            <a:ext cx="348188" cy="1158327"/>
          </a:xfrm>
          <a:prstGeom prst="straightConnector1">
            <a:avLst/>
          </a:prstGeom>
          <a:noFill/>
          <a:ln w="222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CDA3522-7665-6943-8516-6FBB7AB3EC8A}"/>
              </a:ext>
            </a:extLst>
          </p:cNvPr>
          <p:cNvCxnSpPr/>
          <p:nvPr/>
        </p:nvCxnSpPr>
        <p:spPr bwMode="auto">
          <a:xfrm flipH="1">
            <a:off x="3278827" y="3810000"/>
            <a:ext cx="119042" cy="922302"/>
          </a:xfrm>
          <a:prstGeom prst="straightConnector1">
            <a:avLst/>
          </a:prstGeom>
          <a:noFill/>
          <a:ln w="222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253518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530D8-15A3-9A40-859F-500637A0F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24754E0-39C4-AA49-899A-608CDAF34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07" y="316568"/>
            <a:ext cx="8839200" cy="1143000"/>
          </a:xfrm>
        </p:spPr>
        <p:txBody>
          <a:bodyPr/>
          <a:lstStyle/>
          <a:p>
            <a:r>
              <a:rPr lang="en-US" dirty="0"/>
              <a:t>Similarity matrix at low dimension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2057CB-A525-D74C-BA57-2A9D7D068DC9}"/>
              </a:ext>
            </a:extLst>
          </p:cNvPr>
          <p:cNvGrpSpPr/>
          <p:nvPr/>
        </p:nvGrpSpPr>
        <p:grpSpPr>
          <a:xfrm>
            <a:off x="2438400" y="2151862"/>
            <a:ext cx="3144625" cy="2135051"/>
            <a:chOff x="6367270" y="4794406"/>
            <a:chExt cx="2004722" cy="1323451"/>
          </a:xfrm>
        </p:grpSpPr>
        <p:sp>
          <p:nvSpPr>
            <p:cNvPr id="8" name="object 39">
              <a:extLst>
                <a:ext uri="{FF2B5EF4-FFF2-40B4-BE49-F238E27FC236}">
                  <a16:creationId xmlns:a16="http://schemas.microsoft.com/office/drawing/2014/main" id="{0D5A66A0-3F2B-AD4C-A607-B9E168F14584}"/>
                </a:ext>
              </a:extLst>
            </p:cNvPr>
            <p:cNvSpPr/>
            <p:nvPr/>
          </p:nvSpPr>
          <p:spPr>
            <a:xfrm>
              <a:off x="6367270" y="4794406"/>
              <a:ext cx="2004722" cy="1323451"/>
            </a:xfrm>
            <a:custGeom>
              <a:avLst/>
              <a:gdLst/>
              <a:ahLst/>
              <a:cxnLst/>
              <a:rect l="l" t="t" r="r" b="b"/>
              <a:pathLst>
                <a:path w="2955290" h="2167890">
                  <a:moveTo>
                    <a:pt x="2954870" y="0"/>
                  </a:moveTo>
                  <a:lnTo>
                    <a:pt x="0" y="0"/>
                  </a:lnTo>
                  <a:lnTo>
                    <a:pt x="0" y="2167470"/>
                  </a:lnTo>
                  <a:lnTo>
                    <a:pt x="2954870" y="2167470"/>
                  </a:lnTo>
                  <a:lnTo>
                    <a:pt x="2954870" y="0"/>
                  </a:lnTo>
                  <a:close/>
                </a:path>
              </a:pathLst>
            </a:custGeom>
            <a:solidFill>
              <a:srgbClr val="E2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40">
              <a:extLst>
                <a:ext uri="{FF2B5EF4-FFF2-40B4-BE49-F238E27FC236}">
                  <a16:creationId xmlns:a16="http://schemas.microsoft.com/office/drawing/2014/main" id="{91671D45-A7D7-3D4D-B7B3-ECF80C9135A9}"/>
                </a:ext>
              </a:extLst>
            </p:cNvPr>
            <p:cNvSpPr/>
            <p:nvPr/>
          </p:nvSpPr>
          <p:spPr>
            <a:xfrm>
              <a:off x="6964778" y="5458324"/>
              <a:ext cx="77535" cy="6977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1">
              <a:extLst>
                <a:ext uri="{FF2B5EF4-FFF2-40B4-BE49-F238E27FC236}">
                  <a16:creationId xmlns:a16="http://schemas.microsoft.com/office/drawing/2014/main" id="{C81107E1-622A-7F4E-9AEB-D087A6F05D97}"/>
                </a:ext>
              </a:extLst>
            </p:cNvPr>
            <p:cNvSpPr/>
            <p:nvPr/>
          </p:nvSpPr>
          <p:spPr>
            <a:xfrm>
              <a:off x="7091136" y="5117189"/>
              <a:ext cx="77535" cy="6977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42">
              <a:extLst>
                <a:ext uri="{FF2B5EF4-FFF2-40B4-BE49-F238E27FC236}">
                  <a16:creationId xmlns:a16="http://schemas.microsoft.com/office/drawing/2014/main" id="{9ECAB377-90DB-9241-98F2-6B3DCE6B9E8F}"/>
                </a:ext>
              </a:extLst>
            </p:cNvPr>
            <p:cNvSpPr/>
            <p:nvPr/>
          </p:nvSpPr>
          <p:spPr>
            <a:xfrm>
              <a:off x="6615869" y="5117189"/>
              <a:ext cx="77535" cy="6977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43">
              <a:extLst>
                <a:ext uri="{FF2B5EF4-FFF2-40B4-BE49-F238E27FC236}">
                  <a16:creationId xmlns:a16="http://schemas.microsoft.com/office/drawing/2014/main" id="{F28424C6-3113-3E4D-8010-1549D04ECF7F}"/>
                </a:ext>
              </a:extLst>
            </p:cNvPr>
            <p:cNvSpPr/>
            <p:nvPr/>
          </p:nvSpPr>
          <p:spPr>
            <a:xfrm>
              <a:off x="6847046" y="4910438"/>
              <a:ext cx="77535" cy="6977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44">
              <a:extLst>
                <a:ext uri="{FF2B5EF4-FFF2-40B4-BE49-F238E27FC236}">
                  <a16:creationId xmlns:a16="http://schemas.microsoft.com/office/drawing/2014/main" id="{814E01B2-EABF-FE41-AC69-898D5B1008BD}"/>
                </a:ext>
              </a:extLst>
            </p:cNvPr>
            <p:cNvSpPr/>
            <p:nvPr/>
          </p:nvSpPr>
          <p:spPr>
            <a:xfrm>
              <a:off x="7651113" y="4910438"/>
              <a:ext cx="77535" cy="6977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45">
              <a:extLst>
                <a:ext uri="{FF2B5EF4-FFF2-40B4-BE49-F238E27FC236}">
                  <a16:creationId xmlns:a16="http://schemas.microsoft.com/office/drawing/2014/main" id="{CAC11BEF-6E6F-CA40-A0C8-AADC0D89E6C0}"/>
                </a:ext>
              </a:extLst>
            </p:cNvPr>
            <p:cNvSpPr/>
            <p:nvPr/>
          </p:nvSpPr>
          <p:spPr>
            <a:xfrm>
              <a:off x="6564179" y="5876991"/>
              <a:ext cx="77535" cy="6977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46">
              <a:extLst>
                <a:ext uri="{FF2B5EF4-FFF2-40B4-BE49-F238E27FC236}">
                  <a16:creationId xmlns:a16="http://schemas.microsoft.com/office/drawing/2014/main" id="{BDC37FAD-295C-4444-BF7B-853E3946F946}"/>
                </a:ext>
              </a:extLst>
            </p:cNvPr>
            <p:cNvSpPr/>
            <p:nvPr/>
          </p:nvSpPr>
          <p:spPr>
            <a:xfrm>
              <a:off x="6829815" y="5954522"/>
              <a:ext cx="77535" cy="6977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47">
              <a:extLst>
                <a:ext uri="{FF2B5EF4-FFF2-40B4-BE49-F238E27FC236}">
                  <a16:creationId xmlns:a16="http://schemas.microsoft.com/office/drawing/2014/main" id="{16DABA00-08FF-514F-8C9F-C31C3921D3F4}"/>
                </a:ext>
              </a:extLst>
            </p:cNvPr>
            <p:cNvSpPr/>
            <p:nvPr/>
          </p:nvSpPr>
          <p:spPr>
            <a:xfrm>
              <a:off x="7313680" y="5082943"/>
              <a:ext cx="1044144" cy="9378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48">
              <a:extLst>
                <a:ext uri="{FF2B5EF4-FFF2-40B4-BE49-F238E27FC236}">
                  <a16:creationId xmlns:a16="http://schemas.microsoft.com/office/drawing/2014/main" id="{791DECC5-9376-0546-9616-4A33F8CE322F}"/>
                </a:ext>
              </a:extLst>
            </p:cNvPr>
            <p:cNvSpPr/>
            <p:nvPr/>
          </p:nvSpPr>
          <p:spPr>
            <a:xfrm>
              <a:off x="7521888" y="5269265"/>
              <a:ext cx="627606" cy="564811"/>
            </a:xfrm>
            <a:custGeom>
              <a:avLst/>
              <a:gdLst/>
              <a:ahLst/>
              <a:cxnLst/>
              <a:rect l="l" t="t" r="r" b="b"/>
              <a:pathLst>
                <a:path w="925195" h="925195">
                  <a:moveTo>
                    <a:pt x="0" y="462492"/>
                  </a:moveTo>
                  <a:lnTo>
                    <a:pt x="2387" y="415205"/>
                  </a:lnTo>
                  <a:lnTo>
                    <a:pt x="9396" y="369284"/>
                  </a:lnTo>
                  <a:lnTo>
                    <a:pt x="20792" y="324961"/>
                  </a:lnTo>
                  <a:lnTo>
                    <a:pt x="36344" y="282469"/>
                  </a:lnTo>
                  <a:lnTo>
                    <a:pt x="55820" y="242041"/>
                  </a:lnTo>
                  <a:lnTo>
                    <a:pt x="78986" y="203908"/>
                  </a:lnTo>
                  <a:lnTo>
                    <a:pt x="105610" y="168304"/>
                  </a:lnTo>
                  <a:lnTo>
                    <a:pt x="135460" y="135460"/>
                  </a:lnTo>
                  <a:lnTo>
                    <a:pt x="168304" y="105610"/>
                  </a:lnTo>
                  <a:lnTo>
                    <a:pt x="203908" y="78986"/>
                  </a:lnTo>
                  <a:lnTo>
                    <a:pt x="242041" y="55820"/>
                  </a:lnTo>
                  <a:lnTo>
                    <a:pt x="282469" y="36344"/>
                  </a:lnTo>
                  <a:lnTo>
                    <a:pt x="324961" y="20792"/>
                  </a:lnTo>
                  <a:lnTo>
                    <a:pt x="369284" y="9396"/>
                  </a:lnTo>
                  <a:lnTo>
                    <a:pt x="415205" y="2387"/>
                  </a:lnTo>
                  <a:lnTo>
                    <a:pt x="462492" y="0"/>
                  </a:lnTo>
                  <a:lnTo>
                    <a:pt x="509779" y="2387"/>
                  </a:lnTo>
                  <a:lnTo>
                    <a:pt x="555700" y="9396"/>
                  </a:lnTo>
                  <a:lnTo>
                    <a:pt x="600023" y="20792"/>
                  </a:lnTo>
                  <a:lnTo>
                    <a:pt x="642515" y="36344"/>
                  </a:lnTo>
                  <a:lnTo>
                    <a:pt x="682943" y="55820"/>
                  </a:lnTo>
                  <a:lnTo>
                    <a:pt x="721075" y="78986"/>
                  </a:lnTo>
                  <a:lnTo>
                    <a:pt x="756680" y="105610"/>
                  </a:lnTo>
                  <a:lnTo>
                    <a:pt x="789523" y="135460"/>
                  </a:lnTo>
                  <a:lnTo>
                    <a:pt x="819373" y="168304"/>
                  </a:lnTo>
                  <a:lnTo>
                    <a:pt x="845998" y="203908"/>
                  </a:lnTo>
                  <a:lnTo>
                    <a:pt x="869164" y="242041"/>
                  </a:lnTo>
                  <a:lnTo>
                    <a:pt x="888639" y="282469"/>
                  </a:lnTo>
                  <a:lnTo>
                    <a:pt x="904191" y="324961"/>
                  </a:lnTo>
                  <a:lnTo>
                    <a:pt x="915588" y="369284"/>
                  </a:lnTo>
                  <a:lnTo>
                    <a:pt x="922596" y="415205"/>
                  </a:lnTo>
                  <a:lnTo>
                    <a:pt x="924984" y="462492"/>
                  </a:lnTo>
                  <a:lnTo>
                    <a:pt x="922596" y="509779"/>
                  </a:lnTo>
                  <a:lnTo>
                    <a:pt x="915588" y="555700"/>
                  </a:lnTo>
                  <a:lnTo>
                    <a:pt x="904191" y="600023"/>
                  </a:lnTo>
                  <a:lnTo>
                    <a:pt x="888639" y="642515"/>
                  </a:lnTo>
                  <a:lnTo>
                    <a:pt x="869164" y="682943"/>
                  </a:lnTo>
                  <a:lnTo>
                    <a:pt x="845998" y="721075"/>
                  </a:lnTo>
                  <a:lnTo>
                    <a:pt x="819373" y="756680"/>
                  </a:lnTo>
                  <a:lnTo>
                    <a:pt x="789523" y="789523"/>
                  </a:lnTo>
                  <a:lnTo>
                    <a:pt x="756680" y="819373"/>
                  </a:lnTo>
                  <a:lnTo>
                    <a:pt x="721075" y="845998"/>
                  </a:lnTo>
                  <a:lnTo>
                    <a:pt x="682943" y="869164"/>
                  </a:lnTo>
                  <a:lnTo>
                    <a:pt x="642515" y="888639"/>
                  </a:lnTo>
                  <a:lnTo>
                    <a:pt x="600023" y="904191"/>
                  </a:lnTo>
                  <a:lnTo>
                    <a:pt x="555700" y="915588"/>
                  </a:lnTo>
                  <a:lnTo>
                    <a:pt x="509779" y="922596"/>
                  </a:lnTo>
                  <a:lnTo>
                    <a:pt x="462492" y="924984"/>
                  </a:lnTo>
                  <a:lnTo>
                    <a:pt x="415205" y="922596"/>
                  </a:lnTo>
                  <a:lnTo>
                    <a:pt x="369284" y="915588"/>
                  </a:lnTo>
                  <a:lnTo>
                    <a:pt x="324961" y="904191"/>
                  </a:lnTo>
                  <a:lnTo>
                    <a:pt x="282469" y="888639"/>
                  </a:lnTo>
                  <a:lnTo>
                    <a:pt x="242041" y="869164"/>
                  </a:lnTo>
                  <a:lnTo>
                    <a:pt x="203908" y="845998"/>
                  </a:lnTo>
                  <a:lnTo>
                    <a:pt x="168304" y="819373"/>
                  </a:lnTo>
                  <a:lnTo>
                    <a:pt x="135460" y="789523"/>
                  </a:lnTo>
                  <a:lnTo>
                    <a:pt x="105610" y="756680"/>
                  </a:lnTo>
                  <a:lnTo>
                    <a:pt x="78986" y="721075"/>
                  </a:lnTo>
                  <a:lnTo>
                    <a:pt x="55820" y="682943"/>
                  </a:lnTo>
                  <a:lnTo>
                    <a:pt x="36344" y="642515"/>
                  </a:lnTo>
                  <a:lnTo>
                    <a:pt x="20792" y="600023"/>
                  </a:lnTo>
                  <a:lnTo>
                    <a:pt x="9396" y="555700"/>
                  </a:lnTo>
                  <a:lnTo>
                    <a:pt x="2387" y="509779"/>
                  </a:lnTo>
                  <a:lnTo>
                    <a:pt x="0" y="462492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49">
              <a:extLst>
                <a:ext uri="{FF2B5EF4-FFF2-40B4-BE49-F238E27FC236}">
                  <a16:creationId xmlns:a16="http://schemas.microsoft.com/office/drawing/2014/main" id="{C65B33C2-8F3D-564B-A793-8B49B9375C2F}"/>
                </a:ext>
              </a:extLst>
            </p:cNvPr>
            <p:cNvSpPr/>
            <p:nvPr/>
          </p:nvSpPr>
          <p:spPr>
            <a:xfrm>
              <a:off x="7972741" y="5303261"/>
              <a:ext cx="77535" cy="6977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50">
              <a:extLst>
                <a:ext uri="{FF2B5EF4-FFF2-40B4-BE49-F238E27FC236}">
                  <a16:creationId xmlns:a16="http://schemas.microsoft.com/office/drawing/2014/main" id="{E6587BCE-E5D6-6547-B39F-A089E5F6666D}"/>
                </a:ext>
              </a:extLst>
            </p:cNvPr>
            <p:cNvSpPr/>
            <p:nvPr/>
          </p:nvSpPr>
          <p:spPr>
            <a:xfrm>
              <a:off x="7796856" y="5516719"/>
              <a:ext cx="77535" cy="6977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51">
              <a:extLst>
                <a:ext uri="{FF2B5EF4-FFF2-40B4-BE49-F238E27FC236}">
                  <a16:creationId xmlns:a16="http://schemas.microsoft.com/office/drawing/2014/main" id="{83E5C70C-2F37-8540-A94E-71319B375B35}"/>
                </a:ext>
              </a:extLst>
            </p:cNvPr>
            <p:cNvSpPr/>
            <p:nvPr/>
          </p:nvSpPr>
          <p:spPr>
            <a:xfrm>
              <a:off x="7651116" y="5365286"/>
              <a:ext cx="77535" cy="6977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52">
              <a:extLst>
                <a:ext uri="{FF2B5EF4-FFF2-40B4-BE49-F238E27FC236}">
                  <a16:creationId xmlns:a16="http://schemas.microsoft.com/office/drawing/2014/main" id="{B942518C-39E4-7240-9E55-F8E6D5AF4B0F}"/>
                </a:ext>
              </a:extLst>
            </p:cNvPr>
            <p:cNvSpPr/>
            <p:nvPr/>
          </p:nvSpPr>
          <p:spPr>
            <a:xfrm>
              <a:off x="7961256" y="5696078"/>
              <a:ext cx="77535" cy="6977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53">
              <a:extLst>
                <a:ext uri="{FF2B5EF4-FFF2-40B4-BE49-F238E27FC236}">
                  <a16:creationId xmlns:a16="http://schemas.microsoft.com/office/drawing/2014/main" id="{437A0A46-6856-3644-8C53-FF26359527C9}"/>
                </a:ext>
              </a:extLst>
            </p:cNvPr>
            <p:cNvSpPr/>
            <p:nvPr/>
          </p:nvSpPr>
          <p:spPr>
            <a:xfrm>
              <a:off x="7570693" y="5696075"/>
              <a:ext cx="77535" cy="6977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66">
            <a:extLst>
              <a:ext uri="{FF2B5EF4-FFF2-40B4-BE49-F238E27FC236}">
                <a16:creationId xmlns:a16="http://schemas.microsoft.com/office/drawing/2014/main" id="{4CF5A6F9-0B9E-C045-A097-9D3A1E8DC43A}"/>
              </a:ext>
            </a:extLst>
          </p:cNvPr>
          <p:cNvSpPr/>
          <p:nvPr/>
        </p:nvSpPr>
        <p:spPr>
          <a:xfrm>
            <a:off x="4744826" y="3409486"/>
            <a:ext cx="240113" cy="2394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58B740B1-6DE7-6043-AA59-08D38D605C1E}"/>
              </a:ext>
            </a:extLst>
          </p:cNvPr>
          <p:cNvSpPr/>
          <p:nvPr/>
        </p:nvSpPr>
        <p:spPr>
          <a:xfrm>
            <a:off x="2148880" y="4010906"/>
            <a:ext cx="336490" cy="4018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0">
            <a:extLst>
              <a:ext uri="{FF2B5EF4-FFF2-40B4-BE49-F238E27FC236}">
                <a16:creationId xmlns:a16="http://schemas.microsoft.com/office/drawing/2014/main" id="{EDE8C47C-F0A6-DA41-BEBC-0E51ED17149E}"/>
              </a:ext>
            </a:extLst>
          </p:cNvPr>
          <p:cNvSpPr/>
          <p:nvPr/>
        </p:nvSpPr>
        <p:spPr>
          <a:xfrm>
            <a:off x="2458825" y="2145065"/>
            <a:ext cx="3080547" cy="2172077"/>
          </a:xfrm>
          <a:custGeom>
            <a:avLst/>
            <a:gdLst/>
            <a:ahLst/>
            <a:cxnLst/>
            <a:rect l="l" t="t" r="r" b="b"/>
            <a:pathLst>
              <a:path w="2955290" h="2167890">
                <a:moveTo>
                  <a:pt x="0" y="0"/>
                </a:moveTo>
                <a:lnTo>
                  <a:pt x="2954871" y="0"/>
                </a:lnTo>
                <a:lnTo>
                  <a:pt x="2954871" y="2167471"/>
                </a:lnTo>
                <a:lnTo>
                  <a:pt x="0" y="216747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B4C7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58">
            <a:extLst>
              <a:ext uri="{FF2B5EF4-FFF2-40B4-BE49-F238E27FC236}">
                <a16:creationId xmlns:a16="http://schemas.microsoft.com/office/drawing/2014/main" id="{95C02635-F2EF-F34D-9BDF-478763904765}"/>
              </a:ext>
            </a:extLst>
          </p:cNvPr>
          <p:cNvSpPr txBox="1"/>
          <p:nvPr/>
        </p:nvSpPr>
        <p:spPr>
          <a:xfrm>
            <a:off x="5201624" y="3521600"/>
            <a:ext cx="12052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800" i="1" dirty="0">
                <a:latin typeface="Times New Roman"/>
                <a:cs typeface="Times New Roman"/>
              </a:rPr>
              <a:t>j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27" name="object 60">
            <a:extLst>
              <a:ext uri="{FF2B5EF4-FFF2-40B4-BE49-F238E27FC236}">
                <a16:creationId xmlns:a16="http://schemas.microsoft.com/office/drawing/2014/main" id="{D77EB767-1581-FF4A-AE5E-B733ED309F7C}"/>
              </a:ext>
            </a:extLst>
          </p:cNvPr>
          <p:cNvSpPr txBox="1"/>
          <p:nvPr/>
        </p:nvSpPr>
        <p:spPr>
          <a:xfrm>
            <a:off x="4731842" y="3035827"/>
            <a:ext cx="12052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800" i="1" dirty="0" err="1">
                <a:latin typeface="Times New Roman"/>
                <a:cs typeface="Times New Roman"/>
              </a:rPr>
              <a:t>i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30" name="object 36">
            <a:extLst>
              <a:ext uri="{FF2B5EF4-FFF2-40B4-BE49-F238E27FC236}">
                <a16:creationId xmlns:a16="http://schemas.microsoft.com/office/drawing/2014/main" id="{EBE7779F-DF37-0844-9F12-9DDADA8DBB82}"/>
              </a:ext>
            </a:extLst>
          </p:cNvPr>
          <p:cNvSpPr txBox="1"/>
          <p:nvPr/>
        </p:nvSpPr>
        <p:spPr>
          <a:xfrm>
            <a:off x="3079756" y="1553462"/>
            <a:ext cx="249268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105" dirty="0"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sz="2400" spc="-10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2400" spc="-6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400" spc="-65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2400" spc="-9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2400" spc="-3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400" spc="-11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bject 57">
                <a:extLst>
                  <a:ext uri="{FF2B5EF4-FFF2-40B4-BE49-F238E27FC236}">
                    <a16:creationId xmlns:a16="http://schemas.microsoft.com/office/drawing/2014/main" id="{A0741C63-4DF6-364C-91B4-355E553D19C2}"/>
                  </a:ext>
                </a:extLst>
              </p:cNvPr>
              <p:cNvSpPr txBox="1"/>
              <p:nvPr/>
            </p:nvSpPr>
            <p:spPr>
              <a:xfrm>
                <a:off x="5951046" y="3115287"/>
                <a:ext cx="927207" cy="47840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38100">
                  <a:lnSpc>
                    <a:spcPct val="100000"/>
                  </a:lnSpc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ar-AE" sz="28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𝑞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31" name="object 57">
                <a:extLst>
                  <a:ext uri="{FF2B5EF4-FFF2-40B4-BE49-F238E27FC236}">
                    <a16:creationId xmlns:a16="http://schemas.microsoft.com/office/drawing/2014/main" id="{A0741C63-4DF6-364C-91B4-355E553D1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1046" y="3115287"/>
                <a:ext cx="927207" cy="478401"/>
              </a:xfrm>
              <a:prstGeom prst="rect">
                <a:avLst/>
              </a:prstGeom>
              <a:blipFill>
                <a:blip r:embed="rId7"/>
                <a:stretch>
                  <a:fillRect l="-4054" t="-2564" r="-6757" b="-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 descr="Diagram&#10;&#10;Description automatically generated">
            <a:extLst>
              <a:ext uri="{FF2B5EF4-FFF2-40B4-BE49-F238E27FC236}">
                <a16:creationId xmlns:a16="http://schemas.microsoft.com/office/drawing/2014/main" id="{891B25E8-E5A7-914F-834E-4B0E40EE91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8880" y="4712175"/>
            <a:ext cx="4770905" cy="125597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6B29A46-330A-1A42-99C7-D25B6866B5B7}"/>
              </a:ext>
            </a:extLst>
          </p:cNvPr>
          <p:cNvSpPr/>
          <p:nvPr/>
        </p:nvSpPr>
        <p:spPr>
          <a:xfrm>
            <a:off x="30059" y="6662422"/>
            <a:ext cx="704068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L.J.P. van der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Maaten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and G.E. Hinton. Visualizing High-Dimensional Data Using t-SNE. JMLR2008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92CAD56-B8BF-CD42-AEBF-209FB798066E}"/>
              </a:ext>
            </a:extLst>
          </p:cNvPr>
          <p:cNvCxnSpPr>
            <a:cxnSpLocks/>
          </p:cNvCxnSpPr>
          <p:nvPr/>
        </p:nvCxnSpPr>
        <p:spPr bwMode="auto">
          <a:xfrm flipH="1">
            <a:off x="4664407" y="3531786"/>
            <a:ext cx="48632" cy="1436478"/>
          </a:xfrm>
          <a:prstGeom prst="straightConnector1">
            <a:avLst/>
          </a:prstGeom>
          <a:noFill/>
          <a:ln w="222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10A80FA-0B2E-1040-B3F5-3E921B32EAB6}"/>
              </a:ext>
            </a:extLst>
          </p:cNvPr>
          <p:cNvCxnSpPr>
            <a:cxnSpLocks/>
          </p:cNvCxnSpPr>
          <p:nvPr/>
        </p:nvCxnSpPr>
        <p:spPr bwMode="auto">
          <a:xfrm>
            <a:off x="5017567" y="3771466"/>
            <a:ext cx="332845" cy="1158444"/>
          </a:xfrm>
          <a:prstGeom prst="straightConnector1">
            <a:avLst/>
          </a:prstGeom>
          <a:noFill/>
          <a:ln w="222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5549981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AACA4-3914-3140-97F2-B275D2482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AE53690-C37E-6143-98B9-BC0384064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52400"/>
            <a:ext cx="8839200" cy="1143000"/>
          </a:xfrm>
        </p:spPr>
        <p:txBody>
          <a:bodyPr/>
          <a:lstStyle/>
          <a:p>
            <a:r>
              <a:rPr lang="en-US" dirty="0"/>
              <a:t>Why a Student-t distribution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17EB17-5ACD-7341-8035-13C7167A53E3}"/>
              </a:ext>
            </a:extLst>
          </p:cNvPr>
          <p:cNvSpPr txBox="1"/>
          <p:nvPr/>
        </p:nvSpPr>
        <p:spPr>
          <a:xfrm>
            <a:off x="432095" y="1674566"/>
            <a:ext cx="8378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The student t-distribution with a single degree of freedom has heavier tails than the normal distribution.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Dissimilar points have to be modeled as far apart in the map to avoid overcrowding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0B6BBF2D-AB6A-E545-88FE-362247B32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496" y="897632"/>
            <a:ext cx="3074520" cy="8093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31F737A-A574-E545-A569-C54F615F1D87}"/>
              </a:ext>
            </a:extLst>
          </p:cNvPr>
          <p:cNvGrpSpPr/>
          <p:nvPr/>
        </p:nvGrpSpPr>
        <p:grpSpPr>
          <a:xfrm>
            <a:off x="4267200" y="1038993"/>
            <a:ext cx="2194520" cy="400110"/>
            <a:chOff x="4131070" y="2854627"/>
            <a:chExt cx="2194520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37BC6EC2-84DA-7541-852F-F6768062C224}"/>
                    </a:ext>
                  </a:extLst>
                </p:cNvPr>
                <p:cNvSpPr txBox="1"/>
                <p:nvPr/>
              </p:nvSpPr>
              <p:spPr>
                <a:xfrm>
                  <a:off x="4131070" y="2977738"/>
                  <a:ext cx="21961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37BC6EC2-84DA-7541-852F-F6768062C2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1070" y="2977738"/>
                  <a:ext cx="219612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6667" r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Picture 9" descr="Diagram&#10;&#10;Description automatically generated">
              <a:extLst>
                <a:ext uri="{FF2B5EF4-FFF2-40B4-BE49-F238E27FC236}">
                  <a16:creationId xmlns:a16="http://schemas.microsoft.com/office/drawing/2014/main" id="{A6C4CE5C-DFA8-E044-921B-6AC80B6AAF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482" r="11513" b="50566"/>
            <a:stretch/>
          </p:blipFill>
          <p:spPr>
            <a:xfrm>
              <a:off x="4572990" y="2854627"/>
              <a:ext cx="1752600" cy="40011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63AC80E-FD9F-104F-9A4C-665A41A5FA16}"/>
              </a:ext>
            </a:extLst>
          </p:cNvPr>
          <p:cNvSpPr txBox="1"/>
          <p:nvPr/>
        </p:nvSpPr>
        <p:spPr>
          <a:xfrm>
            <a:off x="-33304" y="6276052"/>
            <a:ext cx="47484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https://towardsdatascience.com/an-introduction-to-t-sne-with-python-example-5a3a293108d1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www.youtube.com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watch?v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=NEaUSP4YerM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L.J.P. van der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Maaten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and G.E. Hinton. Visualizing High-Dimensional Data Using t-SNE. JMLR2008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towardsdatascience.com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/how-exactly-umap-works-13e3040e1668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E89541-BDF6-6042-A319-9E25D53F3762}"/>
              </a:ext>
            </a:extLst>
          </p:cNvPr>
          <p:cNvSpPr txBox="1"/>
          <p:nvPr/>
        </p:nvSpPr>
        <p:spPr>
          <a:xfrm>
            <a:off x="1297142" y="3091459"/>
            <a:ext cx="15584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Mapping of distances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43A3C9-1D8C-9944-B512-FE31B1105322}"/>
              </a:ext>
            </a:extLst>
          </p:cNvPr>
          <p:cNvSpPr txBox="1"/>
          <p:nvPr/>
        </p:nvSpPr>
        <p:spPr>
          <a:xfrm>
            <a:off x="5410200" y="3069283"/>
            <a:ext cx="29049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Normal vs Student-T (Cauchy) Distribution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E7FC3A4E-A539-6948-B61C-67CAFB69F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824" y="3473421"/>
            <a:ext cx="3846178" cy="327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DE96AED-CCD2-D344-A1F0-3C78ADBB7F2E}"/>
              </a:ext>
            </a:extLst>
          </p:cNvPr>
          <p:cNvGrpSpPr/>
          <p:nvPr/>
        </p:nvGrpSpPr>
        <p:grpSpPr>
          <a:xfrm>
            <a:off x="268142" y="3581400"/>
            <a:ext cx="3999058" cy="2694652"/>
            <a:chOff x="268142" y="3581400"/>
            <a:chExt cx="3999058" cy="2694652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E9D5BB38-BE43-1D46-AA3D-AAF53A79A1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23" b="20795"/>
            <a:stretch/>
          </p:blipFill>
          <p:spPr bwMode="auto">
            <a:xfrm>
              <a:off x="344582" y="3581400"/>
              <a:ext cx="3846178" cy="2559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8564290-666B-5042-9BFA-C05CEE5FE245}"/>
                </a:ext>
              </a:extLst>
            </p:cNvPr>
            <p:cNvSpPr/>
            <p:nvPr/>
          </p:nvSpPr>
          <p:spPr bwMode="auto">
            <a:xfrm>
              <a:off x="2772919" y="4675852"/>
              <a:ext cx="1456061" cy="16002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6D1C16B-076C-BF46-9E88-AD385147B51A}"/>
                </a:ext>
              </a:extLst>
            </p:cNvPr>
            <p:cNvSpPr/>
            <p:nvPr/>
          </p:nvSpPr>
          <p:spPr bwMode="auto">
            <a:xfrm>
              <a:off x="268142" y="3802574"/>
              <a:ext cx="766142" cy="16002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3A9922C-D666-D64E-AAE2-38DA20BDADC6}"/>
                </a:ext>
              </a:extLst>
            </p:cNvPr>
            <p:cNvSpPr txBox="1"/>
            <p:nvPr/>
          </p:nvSpPr>
          <p:spPr>
            <a:xfrm>
              <a:off x="2704590" y="3840249"/>
              <a:ext cx="14478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Measure distances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4E3B377-1343-004E-912C-37C270A31718}"/>
                </a:ext>
              </a:extLst>
            </p:cNvPr>
            <p:cNvSpPr txBox="1"/>
            <p:nvPr/>
          </p:nvSpPr>
          <p:spPr>
            <a:xfrm>
              <a:off x="2757282" y="4825123"/>
              <a:ext cx="14478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Plot the distances on the curve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B27A47D-050B-A847-9E23-7BDF36C57D6D}"/>
                </a:ext>
              </a:extLst>
            </p:cNvPr>
            <p:cNvSpPr txBox="1"/>
            <p:nvPr/>
          </p:nvSpPr>
          <p:spPr>
            <a:xfrm>
              <a:off x="2819400" y="5680032"/>
              <a:ext cx="14478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Calculate the similarity scores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78755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78AAF-6871-3B42-8B25-58C2AFB0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884917C-D56C-5A46-94A3-44A0C68333F6}"/>
              </a:ext>
            </a:extLst>
          </p:cNvPr>
          <p:cNvSpPr txBox="1">
            <a:spLocks/>
          </p:cNvSpPr>
          <p:nvPr/>
        </p:nvSpPr>
        <p:spPr bwMode="auto">
          <a:xfrm>
            <a:off x="152400" y="259007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Cost Function </a:t>
            </a:r>
          </a:p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Kullback-Leibler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divergence</a:t>
            </a:r>
            <a:endParaRPr lang="en-US" sz="3200" kern="0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760899E-C16B-C04A-B413-E77EBA8BA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549693"/>
            <a:ext cx="5105400" cy="9997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BF4F3F-9155-3D4D-BA52-EA68E7FFAAC4}"/>
              </a:ext>
            </a:extLst>
          </p:cNvPr>
          <p:cNvSpPr/>
          <p:nvPr/>
        </p:nvSpPr>
        <p:spPr>
          <a:xfrm>
            <a:off x="30059" y="6662422"/>
            <a:ext cx="704068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L.J.P. van der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Maaten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and G.E. Hinton. Visualizing High-Dimensional Data Using t-SNE. JMLR2008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A36F0C-2986-194C-89D9-F38A29FF2D41}"/>
                  </a:ext>
                </a:extLst>
              </p:cNvPr>
              <p:cNvSpPr txBox="1"/>
              <p:nvPr/>
            </p:nvSpPr>
            <p:spPr>
              <a:xfrm>
                <a:off x="304800" y="1454835"/>
                <a:ext cx="86106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Find optimal {</a:t>
                </a:r>
                <a:r>
                  <a:rPr lang="en-US" i="1" spc="-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i="1" spc="-5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}: Minimize a single </a:t>
                </a:r>
                <a:r>
                  <a:rPr lang="en-US" spc="-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Kullback-Leibler</a:t>
                </a:r>
                <a:r>
                  <a:rPr lang="en-US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 divergence between a joint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, in the high-dimensional space and a joint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, in the low-dimensional space.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A36F0C-2986-194C-89D9-F38A29FF2D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454835"/>
                <a:ext cx="8610600" cy="1015663"/>
              </a:xfrm>
              <a:prstGeom prst="rect">
                <a:avLst/>
              </a:prstGeom>
              <a:blipFill>
                <a:blip r:embed="rId4"/>
                <a:stretch>
                  <a:fillRect l="-589" t="-3704" r="-1178"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utoShape 3" descr="\mathbf {y} _{i}">
            <a:extLst>
              <a:ext uri="{FF2B5EF4-FFF2-40B4-BE49-F238E27FC236}">
                <a16:creationId xmlns:a16="http://schemas.microsoft.com/office/drawing/2014/main" id="{8E3B186C-A216-DC48-A159-9C6571170E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61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306A7D-8248-814D-BBDF-B610F3CE49F0}"/>
              </a:ext>
            </a:extLst>
          </p:cNvPr>
          <p:cNvSpPr txBox="1"/>
          <p:nvPr/>
        </p:nvSpPr>
        <p:spPr>
          <a:xfrm>
            <a:off x="455613" y="3872957"/>
            <a:ext cx="861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The gradient is given by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766B3529-6442-634D-9F08-60C5B8221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904" y="4425618"/>
            <a:ext cx="7216018" cy="10893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D41F3C3-643C-8142-B8F9-99392ABA1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766126"/>
            <a:ext cx="80940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pc="-5" dirty="0">
                <a:cs typeface="Arial" panose="020B0604020202020204" pitchFamily="34" charset="0"/>
              </a:rPr>
              <a:t>The result of this optimization is a map that reflects the similarities between the high-dimensional inputs.</a:t>
            </a:r>
          </a:p>
        </p:txBody>
      </p:sp>
    </p:spTree>
    <p:extLst>
      <p:ext uri="{BB962C8B-B14F-4D97-AF65-F5344CB8AC3E}">
        <p14:creationId xmlns:p14="http://schemas.microsoft.com/office/powerpoint/2010/main" val="19836558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C8B54-23ED-794F-AA74-7B149AF56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/>
              <a:t> Summary of t-SNE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CAC5C-4B2C-534B-A95F-281F6000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0B97B2-F603-3241-9A09-03953309B8C8}"/>
              </a:ext>
            </a:extLst>
          </p:cNvPr>
          <p:cNvSpPr/>
          <p:nvPr/>
        </p:nvSpPr>
        <p:spPr>
          <a:xfrm>
            <a:off x="-17929" y="6642556"/>
            <a:ext cx="6248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L.J.P. van der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Maaten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and G.E. Hinton. Visualizing High-Dimensional Data Using t-SNE. JMLR2008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DE41378-4D4A-C04A-85EC-C3ACB0A0F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09847"/>
            <a:ext cx="7391400" cy="1600200"/>
          </a:xfr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t-SNE minimizes the divergence between two similarity distributions: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pairwise similarities of the input data points on the high dimensional space {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pairwise similarities of the corresponding low-dimensional points {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944194-903E-A048-A6DC-4FE48991BB40}"/>
              </a:ext>
            </a:extLst>
          </p:cNvPr>
          <p:cNvSpPr txBox="1"/>
          <p:nvPr/>
        </p:nvSpPr>
        <p:spPr>
          <a:xfrm>
            <a:off x="228600" y="3256429"/>
            <a:ext cx="2690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steps for t-SNE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B92E36D-7CCB-DA4B-B67D-E68564A0EC82}"/>
                  </a:ext>
                </a:extLst>
              </p:cNvPr>
              <p:cNvSpPr txBox="1"/>
              <p:nvPr/>
            </p:nvSpPr>
            <p:spPr>
              <a:xfrm>
                <a:off x="457200" y="3733800"/>
                <a:ext cx="8077200" cy="22159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sz="1800" dirty="0">
                    <a:latin typeface="Arial" panose="020B0604020202020204" pitchFamily="34" charset="0"/>
                    <a:ea typeface="ＭＳ Ｐゴシック" pitchFamily="-97" charset="-128"/>
                    <a:cs typeface="Arial" panose="020B0604020202020204" pitchFamily="34" charset="0"/>
                  </a:rPr>
                  <a:t>Construct a similarity matrix over pairs of high-dimensional points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Similar data points are assigned a higher probability,  while dissimilar points are assigned a lower probability. </a:t>
                </a:r>
              </a:p>
              <a:p>
                <a:pPr marL="800100" lvl="1" indent="-342900">
                  <a:buFont typeface="+mj-lt"/>
                  <a:buAutoNum type="arabicPeriod"/>
                </a:pP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800" dirty="0">
                    <a:latin typeface="Arial" panose="020B0604020202020204" pitchFamily="34" charset="0"/>
                    <a:ea typeface="ＭＳ Ｐゴシック" pitchFamily="-97" charset="-128"/>
                    <a:cs typeface="Arial" panose="020B0604020202020204" pitchFamily="34" charset="0"/>
                  </a:rPr>
                  <a:t>Define a similarity matrix in the low-dimensional embedding space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sz="1800" dirty="0">
                  <a:latin typeface="Arial" panose="020B0604020202020204" pitchFamily="34" charset="0"/>
                  <a:ea typeface="ＭＳ Ｐゴシック" pitchFamily="-97" charset="-128"/>
                  <a:cs typeface="Arial" panose="020B0604020202020204" pitchFamily="34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800" dirty="0">
                    <a:latin typeface="Arial" panose="020B0604020202020204" pitchFamily="34" charset="0"/>
                    <a:ea typeface="ＭＳ Ｐゴシック" pitchFamily="-97" charset="-128"/>
                    <a:cs typeface="Arial" panose="020B0604020202020204" pitchFamily="34" charset="0"/>
                  </a:rPr>
                  <a:t>Minimize the </a:t>
                </a:r>
                <a14:m>
                  <m:oMath xmlns:m="http://schemas.openxmlformats.org/officeDocument/2006/math">
                    <m:r>
                      <a:rPr lang="en-US" sz="1800" dirty="0">
                        <a:latin typeface="Cambria Math" panose="02040503050406030204" pitchFamily="18" charset="0"/>
                        <a:ea typeface="ＭＳ Ｐゴシック" pitchFamily="-97" charset="-128"/>
                        <a:cs typeface="Arial" panose="020B0604020202020204" pitchFamily="34" charset="0"/>
                      </a:rPr>
                      <m:t>𝐾𝐿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ea typeface="ＭＳ Ｐゴシック" pitchFamily="-97" charset="-128"/>
                    <a:cs typeface="Arial" panose="020B0604020202020204" pitchFamily="34" charset="0"/>
                  </a:rPr>
                  <a:t> divergence between two similarity distributions using gradient descent to find optimal low dimensional coordinates of data points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B92E36D-7CCB-DA4B-B67D-E68564A0E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733800"/>
                <a:ext cx="8077200" cy="2215991"/>
              </a:xfrm>
              <a:prstGeom prst="rect">
                <a:avLst/>
              </a:prstGeom>
              <a:blipFill>
                <a:blip r:embed="rId3"/>
                <a:stretch>
                  <a:fillRect l="-472" t="-1714" r="-629" b="-3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21926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7A8E0-2A73-B844-9DF4-5C4A2ACA2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22058"/>
            <a:ext cx="7772400" cy="1143000"/>
          </a:xfrm>
        </p:spPr>
        <p:txBody>
          <a:bodyPr/>
          <a:lstStyle/>
          <a:p>
            <a:r>
              <a:rPr lang="en-US" dirty="0"/>
              <a:t>Limitation of t-SNE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5A51A-0F5B-4C44-B794-DB98F46A2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75FC389-BF01-8F4E-947F-3E48DF08A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48791"/>
            <a:ext cx="4562533" cy="331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F43625-FA20-5745-8D89-EEAADAB4F71C}"/>
              </a:ext>
            </a:extLst>
          </p:cNvPr>
          <p:cNvSpPr txBox="1"/>
          <p:nvPr/>
        </p:nvSpPr>
        <p:spPr>
          <a:xfrm>
            <a:off x="-29162" y="6604539"/>
            <a:ext cx="43043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towardsdatascience.com</a:t>
            </a:r>
            <a:r>
              <a:rPr lang="en-US" sz="1100" dirty="0"/>
              <a:t>/how-exactly-umap-works-13e3040e1668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B4CA2B-4DC1-B74D-BA57-B8B321819749}"/>
              </a:ext>
            </a:extLst>
          </p:cNvPr>
          <p:cNvSpPr txBox="1"/>
          <p:nvPr/>
        </p:nvSpPr>
        <p:spPr>
          <a:xfrm>
            <a:off x="228600" y="908818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-5" dirty="0">
                <a:latin typeface="Arial" panose="020B0604020202020204" pitchFamily="34" charset="0"/>
                <a:cs typeface="Arial" panose="020B0604020202020204" pitchFamily="34" charset="0"/>
              </a:rPr>
              <a:t>t-SNE mainly preserves local similarity structure of data, not global similarity.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-5" dirty="0">
                <a:latin typeface="Arial" panose="020B0604020202020204" pitchFamily="34" charset="0"/>
                <a:cs typeface="Arial" panose="020B0604020202020204" pitchFamily="34" charset="0"/>
              </a:rPr>
              <a:t>Only within cluster distances are meaningful while between cluster similarities are not guaranteed.</a:t>
            </a:r>
          </a:p>
        </p:txBody>
      </p:sp>
      <p:pic>
        <p:nvPicPr>
          <p:cNvPr id="8" name="Picture 2" descr="controversy about the pronunciation about scanpy leads some to believe it should be pronounced like shrimp scampi, rather than the canonical scan-pie">
            <a:extLst>
              <a:ext uri="{FF2B5EF4-FFF2-40B4-BE49-F238E27FC236}">
                <a16:creationId xmlns:a16="http://schemas.microsoft.com/office/drawing/2014/main" id="{26AE0D9C-C00E-494B-A6C5-21A4A13C0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0" t="76200" r="62873" b="9295"/>
          <a:stretch/>
        </p:blipFill>
        <p:spPr bwMode="auto">
          <a:xfrm>
            <a:off x="729049" y="5967717"/>
            <a:ext cx="1274123" cy="55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3877D5F4-E472-4647-B5CC-9AAD0458E2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8139"/>
          <a:stretch/>
        </p:blipFill>
        <p:spPr>
          <a:xfrm>
            <a:off x="2123029" y="6057527"/>
            <a:ext cx="5689600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13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FD2FF-0531-B847-856D-E21BBA1B5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study single cells?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2466E9-20F0-294A-B929-9BFB7882B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7D9A8CFF-5F48-ED41-BAE4-65A54F29D7EB}"/>
              </a:ext>
            </a:extLst>
          </p:cNvPr>
          <p:cNvSpPr/>
          <p:nvPr/>
        </p:nvSpPr>
        <p:spPr>
          <a:xfrm>
            <a:off x="547964" y="2359125"/>
            <a:ext cx="1383337" cy="29614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3">
            <a:extLst>
              <a:ext uri="{FF2B5EF4-FFF2-40B4-BE49-F238E27FC236}">
                <a16:creationId xmlns:a16="http://schemas.microsoft.com/office/drawing/2014/main" id="{BF26187F-8D78-9A45-9CFA-CC0B4B9151D7}"/>
              </a:ext>
            </a:extLst>
          </p:cNvPr>
          <p:cNvGrpSpPr/>
          <p:nvPr/>
        </p:nvGrpSpPr>
        <p:grpSpPr>
          <a:xfrm>
            <a:off x="2895600" y="1752600"/>
            <a:ext cx="6147435" cy="4199890"/>
            <a:chOff x="2975711" y="1401622"/>
            <a:chExt cx="6147435" cy="4199890"/>
          </a:xfrm>
        </p:grpSpPr>
        <p:sp>
          <p:nvSpPr>
            <p:cNvPr id="18" name="object 4">
              <a:extLst>
                <a:ext uri="{FF2B5EF4-FFF2-40B4-BE49-F238E27FC236}">
                  <a16:creationId xmlns:a16="http://schemas.microsoft.com/office/drawing/2014/main" id="{BDE48873-7049-0348-AD4C-82A66C200689}"/>
                </a:ext>
              </a:extLst>
            </p:cNvPr>
            <p:cNvSpPr/>
            <p:nvPr/>
          </p:nvSpPr>
          <p:spPr>
            <a:xfrm>
              <a:off x="3108027" y="1737182"/>
              <a:ext cx="5965931" cy="350502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5">
              <a:extLst>
                <a:ext uri="{FF2B5EF4-FFF2-40B4-BE49-F238E27FC236}">
                  <a16:creationId xmlns:a16="http://schemas.microsoft.com/office/drawing/2014/main" id="{1CF0B7C4-A425-594D-A87E-C510F9F4A05C}"/>
                </a:ext>
              </a:extLst>
            </p:cNvPr>
            <p:cNvSpPr/>
            <p:nvPr/>
          </p:nvSpPr>
          <p:spPr>
            <a:xfrm>
              <a:off x="2975711" y="1401622"/>
              <a:ext cx="6147181" cy="41998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20" name="object 6">
            <a:extLst>
              <a:ext uri="{FF2B5EF4-FFF2-40B4-BE49-F238E27FC236}">
                <a16:creationId xmlns:a16="http://schemas.microsoft.com/office/drawing/2014/main" id="{AE9D0E3B-16E5-5A4E-AA2E-6195FA8CE651}"/>
              </a:ext>
            </a:extLst>
          </p:cNvPr>
          <p:cNvGrpSpPr/>
          <p:nvPr/>
        </p:nvGrpSpPr>
        <p:grpSpPr>
          <a:xfrm>
            <a:off x="290220" y="2080717"/>
            <a:ext cx="2678430" cy="3561715"/>
            <a:chOff x="370331" y="1729739"/>
            <a:chExt cx="2678430" cy="3561715"/>
          </a:xfrm>
        </p:grpSpPr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48D37DAE-D332-8E45-8B24-FEBEE68B6E48}"/>
                </a:ext>
              </a:extLst>
            </p:cNvPr>
            <p:cNvSpPr/>
            <p:nvPr/>
          </p:nvSpPr>
          <p:spPr>
            <a:xfrm>
              <a:off x="370331" y="1729739"/>
              <a:ext cx="1901952" cy="35615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8">
              <a:extLst>
                <a:ext uri="{FF2B5EF4-FFF2-40B4-BE49-F238E27FC236}">
                  <a16:creationId xmlns:a16="http://schemas.microsoft.com/office/drawing/2014/main" id="{F491A5D7-AA02-DD43-885D-EDEA3DEDDB47}"/>
                </a:ext>
              </a:extLst>
            </p:cNvPr>
            <p:cNvSpPr/>
            <p:nvPr/>
          </p:nvSpPr>
          <p:spPr>
            <a:xfrm>
              <a:off x="416025" y="1752777"/>
              <a:ext cx="1807845" cy="3467735"/>
            </a:xfrm>
            <a:custGeom>
              <a:avLst/>
              <a:gdLst/>
              <a:ahLst/>
              <a:cxnLst/>
              <a:rect l="l" t="t" r="r" b="b"/>
              <a:pathLst>
                <a:path w="1807845" h="3467735">
                  <a:moveTo>
                    <a:pt x="0" y="1733600"/>
                  </a:moveTo>
                  <a:lnTo>
                    <a:pt x="570" y="1671422"/>
                  </a:lnTo>
                  <a:lnTo>
                    <a:pt x="2269" y="1609794"/>
                  </a:lnTo>
                  <a:lnTo>
                    <a:pt x="5076" y="1548753"/>
                  </a:lnTo>
                  <a:lnTo>
                    <a:pt x="8974" y="1488337"/>
                  </a:lnTo>
                  <a:lnTo>
                    <a:pt x="13942" y="1428581"/>
                  </a:lnTo>
                  <a:lnTo>
                    <a:pt x="19962" y="1369522"/>
                  </a:lnTo>
                  <a:lnTo>
                    <a:pt x="27015" y="1311198"/>
                  </a:lnTo>
                  <a:lnTo>
                    <a:pt x="35081" y="1253644"/>
                  </a:lnTo>
                  <a:lnTo>
                    <a:pt x="44142" y="1196898"/>
                  </a:lnTo>
                  <a:lnTo>
                    <a:pt x="54178" y="1140996"/>
                  </a:lnTo>
                  <a:lnTo>
                    <a:pt x="65170" y="1085974"/>
                  </a:lnTo>
                  <a:lnTo>
                    <a:pt x="77099" y="1031870"/>
                  </a:lnTo>
                  <a:lnTo>
                    <a:pt x="89946" y="978720"/>
                  </a:lnTo>
                  <a:lnTo>
                    <a:pt x="103691" y="926561"/>
                  </a:lnTo>
                  <a:lnTo>
                    <a:pt x="118316" y="875429"/>
                  </a:lnTo>
                  <a:lnTo>
                    <a:pt x="133802" y="825361"/>
                  </a:lnTo>
                  <a:lnTo>
                    <a:pt x="150130" y="776394"/>
                  </a:lnTo>
                  <a:lnTo>
                    <a:pt x="167279" y="728564"/>
                  </a:lnTo>
                  <a:lnTo>
                    <a:pt x="185232" y="681908"/>
                  </a:lnTo>
                  <a:lnTo>
                    <a:pt x="203969" y="636463"/>
                  </a:lnTo>
                  <a:lnTo>
                    <a:pt x="223471" y="592266"/>
                  </a:lnTo>
                  <a:lnTo>
                    <a:pt x="243718" y="549352"/>
                  </a:lnTo>
                  <a:lnTo>
                    <a:pt x="264693" y="507760"/>
                  </a:lnTo>
                  <a:lnTo>
                    <a:pt x="286375" y="467525"/>
                  </a:lnTo>
                  <a:lnTo>
                    <a:pt x="308746" y="428683"/>
                  </a:lnTo>
                  <a:lnTo>
                    <a:pt x="331786" y="391273"/>
                  </a:lnTo>
                  <a:lnTo>
                    <a:pt x="355476" y="355330"/>
                  </a:lnTo>
                  <a:lnTo>
                    <a:pt x="379797" y="320892"/>
                  </a:lnTo>
                  <a:lnTo>
                    <a:pt x="404731" y="287994"/>
                  </a:lnTo>
                  <a:lnTo>
                    <a:pt x="430257" y="256673"/>
                  </a:lnTo>
                  <a:lnTo>
                    <a:pt x="456357" y="226967"/>
                  </a:lnTo>
                  <a:lnTo>
                    <a:pt x="483012" y="198911"/>
                  </a:lnTo>
                  <a:lnTo>
                    <a:pt x="537909" y="147899"/>
                  </a:lnTo>
                  <a:lnTo>
                    <a:pt x="594796" y="103930"/>
                  </a:lnTo>
                  <a:lnTo>
                    <a:pt x="653520" y="67297"/>
                  </a:lnTo>
                  <a:lnTo>
                    <a:pt x="713926" y="38294"/>
                  </a:lnTo>
                  <a:lnTo>
                    <a:pt x="775864" y="17215"/>
                  </a:lnTo>
                  <a:lnTo>
                    <a:pt x="839179" y="4352"/>
                  </a:lnTo>
                  <a:lnTo>
                    <a:pt x="903719" y="0"/>
                  </a:lnTo>
                  <a:lnTo>
                    <a:pt x="936131" y="1094"/>
                  </a:lnTo>
                  <a:lnTo>
                    <a:pt x="1000077" y="9738"/>
                  </a:lnTo>
                  <a:lnTo>
                    <a:pt x="1062721" y="26746"/>
                  </a:lnTo>
                  <a:lnTo>
                    <a:pt x="1123911" y="51824"/>
                  </a:lnTo>
                  <a:lnTo>
                    <a:pt x="1183494" y="84678"/>
                  </a:lnTo>
                  <a:lnTo>
                    <a:pt x="1241317" y="125015"/>
                  </a:lnTo>
                  <a:lnTo>
                    <a:pt x="1297227" y="172543"/>
                  </a:lnTo>
                  <a:lnTo>
                    <a:pt x="1351072" y="226967"/>
                  </a:lnTo>
                  <a:lnTo>
                    <a:pt x="1377171" y="256673"/>
                  </a:lnTo>
                  <a:lnTo>
                    <a:pt x="1402697" y="287994"/>
                  </a:lnTo>
                  <a:lnTo>
                    <a:pt x="1427631" y="320892"/>
                  </a:lnTo>
                  <a:lnTo>
                    <a:pt x="1451952" y="355330"/>
                  </a:lnTo>
                  <a:lnTo>
                    <a:pt x="1475642" y="391273"/>
                  </a:lnTo>
                  <a:lnTo>
                    <a:pt x="1498681" y="428683"/>
                  </a:lnTo>
                  <a:lnTo>
                    <a:pt x="1521052" y="467525"/>
                  </a:lnTo>
                  <a:lnTo>
                    <a:pt x="1542734" y="507760"/>
                  </a:lnTo>
                  <a:lnTo>
                    <a:pt x="1563708" y="549352"/>
                  </a:lnTo>
                  <a:lnTo>
                    <a:pt x="1583955" y="592266"/>
                  </a:lnTo>
                  <a:lnTo>
                    <a:pt x="1603457" y="636463"/>
                  </a:lnTo>
                  <a:lnTo>
                    <a:pt x="1622194" y="681908"/>
                  </a:lnTo>
                  <a:lnTo>
                    <a:pt x="1640146" y="728564"/>
                  </a:lnTo>
                  <a:lnTo>
                    <a:pt x="1657296" y="776394"/>
                  </a:lnTo>
                  <a:lnTo>
                    <a:pt x="1673623" y="825361"/>
                  </a:lnTo>
                  <a:lnTo>
                    <a:pt x="1689109" y="875429"/>
                  </a:lnTo>
                  <a:lnTo>
                    <a:pt x="1703734" y="926561"/>
                  </a:lnTo>
                  <a:lnTo>
                    <a:pt x="1717480" y="978720"/>
                  </a:lnTo>
                  <a:lnTo>
                    <a:pt x="1730326" y="1031870"/>
                  </a:lnTo>
                  <a:lnTo>
                    <a:pt x="1742255" y="1085974"/>
                  </a:lnTo>
                  <a:lnTo>
                    <a:pt x="1753247" y="1140996"/>
                  </a:lnTo>
                  <a:lnTo>
                    <a:pt x="1763283" y="1196898"/>
                  </a:lnTo>
                  <a:lnTo>
                    <a:pt x="1772344" y="1253644"/>
                  </a:lnTo>
                  <a:lnTo>
                    <a:pt x="1780410" y="1311198"/>
                  </a:lnTo>
                  <a:lnTo>
                    <a:pt x="1787462" y="1369522"/>
                  </a:lnTo>
                  <a:lnTo>
                    <a:pt x="1793483" y="1428581"/>
                  </a:lnTo>
                  <a:lnTo>
                    <a:pt x="1798451" y="1488337"/>
                  </a:lnTo>
                  <a:lnTo>
                    <a:pt x="1802349" y="1548753"/>
                  </a:lnTo>
                  <a:lnTo>
                    <a:pt x="1805156" y="1609794"/>
                  </a:lnTo>
                  <a:lnTo>
                    <a:pt x="1806855" y="1671422"/>
                  </a:lnTo>
                  <a:lnTo>
                    <a:pt x="1807425" y="1733600"/>
                  </a:lnTo>
                  <a:lnTo>
                    <a:pt x="1806855" y="1795779"/>
                  </a:lnTo>
                  <a:lnTo>
                    <a:pt x="1805156" y="1857407"/>
                  </a:lnTo>
                  <a:lnTo>
                    <a:pt x="1802349" y="1918447"/>
                  </a:lnTo>
                  <a:lnTo>
                    <a:pt x="1798451" y="1978864"/>
                  </a:lnTo>
                  <a:lnTo>
                    <a:pt x="1793483" y="2038620"/>
                  </a:lnTo>
                  <a:lnTo>
                    <a:pt x="1787462" y="2097678"/>
                  </a:lnTo>
                  <a:lnTo>
                    <a:pt x="1780410" y="2156003"/>
                  </a:lnTo>
                  <a:lnTo>
                    <a:pt x="1772344" y="2213556"/>
                  </a:lnTo>
                  <a:lnTo>
                    <a:pt x="1763283" y="2270303"/>
                  </a:lnTo>
                  <a:lnTo>
                    <a:pt x="1753247" y="2326205"/>
                  </a:lnTo>
                  <a:lnTo>
                    <a:pt x="1742255" y="2381227"/>
                  </a:lnTo>
                  <a:lnTo>
                    <a:pt x="1730326" y="2435331"/>
                  </a:lnTo>
                  <a:lnTo>
                    <a:pt x="1717480" y="2488481"/>
                  </a:lnTo>
                  <a:lnTo>
                    <a:pt x="1703734" y="2540640"/>
                  </a:lnTo>
                  <a:lnTo>
                    <a:pt x="1689109" y="2591772"/>
                  </a:lnTo>
                  <a:lnTo>
                    <a:pt x="1673623" y="2641840"/>
                  </a:lnTo>
                  <a:lnTo>
                    <a:pt x="1657296" y="2690807"/>
                  </a:lnTo>
                  <a:lnTo>
                    <a:pt x="1640146" y="2738637"/>
                  </a:lnTo>
                  <a:lnTo>
                    <a:pt x="1622194" y="2785292"/>
                  </a:lnTo>
                  <a:lnTo>
                    <a:pt x="1603457" y="2830737"/>
                  </a:lnTo>
                  <a:lnTo>
                    <a:pt x="1583955" y="2874935"/>
                  </a:lnTo>
                  <a:lnTo>
                    <a:pt x="1563708" y="2917848"/>
                  </a:lnTo>
                  <a:lnTo>
                    <a:pt x="1542734" y="2959441"/>
                  </a:lnTo>
                  <a:lnTo>
                    <a:pt x="1521052" y="2999676"/>
                  </a:lnTo>
                  <a:lnTo>
                    <a:pt x="1498681" y="3038517"/>
                  </a:lnTo>
                  <a:lnTo>
                    <a:pt x="1475642" y="3075927"/>
                  </a:lnTo>
                  <a:lnTo>
                    <a:pt x="1451952" y="3111870"/>
                  </a:lnTo>
                  <a:lnTo>
                    <a:pt x="1427631" y="3146309"/>
                  </a:lnTo>
                  <a:lnTo>
                    <a:pt x="1402697" y="3179207"/>
                  </a:lnTo>
                  <a:lnTo>
                    <a:pt x="1377171" y="3210528"/>
                  </a:lnTo>
                  <a:lnTo>
                    <a:pt x="1351072" y="3240234"/>
                  </a:lnTo>
                  <a:lnTo>
                    <a:pt x="1324417" y="3268290"/>
                  </a:lnTo>
                  <a:lnTo>
                    <a:pt x="1269521" y="3319302"/>
                  </a:lnTo>
                  <a:lnTo>
                    <a:pt x="1212635" y="3363271"/>
                  </a:lnTo>
                  <a:lnTo>
                    <a:pt x="1153913" y="3399904"/>
                  </a:lnTo>
                  <a:lnTo>
                    <a:pt x="1093507" y="3428906"/>
                  </a:lnTo>
                  <a:lnTo>
                    <a:pt x="1031571" y="3449986"/>
                  </a:lnTo>
                  <a:lnTo>
                    <a:pt x="968257" y="3462848"/>
                  </a:lnTo>
                  <a:lnTo>
                    <a:pt x="903719" y="3467201"/>
                  </a:lnTo>
                  <a:lnTo>
                    <a:pt x="871305" y="3466107"/>
                  </a:lnTo>
                  <a:lnTo>
                    <a:pt x="807359" y="3457462"/>
                  </a:lnTo>
                  <a:lnTo>
                    <a:pt x="744713" y="3440455"/>
                  </a:lnTo>
                  <a:lnTo>
                    <a:pt x="683522" y="3415377"/>
                  </a:lnTo>
                  <a:lnTo>
                    <a:pt x="623938" y="3382523"/>
                  </a:lnTo>
                  <a:lnTo>
                    <a:pt x="566114" y="3342185"/>
                  </a:lnTo>
                  <a:lnTo>
                    <a:pt x="510203" y="3294658"/>
                  </a:lnTo>
                  <a:lnTo>
                    <a:pt x="456357" y="3240234"/>
                  </a:lnTo>
                  <a:lnTo>
                    <a:pt x="430257" y="3210528"/>
                  </a:lnTo>
                  <a:lnTo>
                    <a:pt x="404731" y="3179207"/>
                  </a:lnTo>
                  <a:lnTo>
                    <a:pt x="379797" y="3146309"/>
                  </a:lnTo>
                  <a:lnTo>
                    <a:pt x="355476" y="3111870"/>
                  </a:lnTo>
                  <a:lnTo>
                    <a:pt x="331786" y="3075927"/>
                  </a:lnTo>
                  <a:lnTo>
                    <a:pt x="308746" y="3038517"/>
                  </a:lnTo>
                  <a:lnTo>
                    <a:pt x="286375" y="2999676"/>
                  </a:lnTo>
                  <a:lnTo>
                    <a:pt x="264693" y="2959441"/>
                  </a:lnTo>
                  <a:lnTo>
                    <a:pt x="243718" y="2917848"/>
                  </a:lnTo>
                  <a:lnTo>
                    <a:pt x="223471" y="2874935"/>
                  </a:lnTo>
                  <a:lnTo>
                    <a:pt x="203969" y="2830737"/>
                  </a:lnTo>
                  <a:lnTo>
                    <a:pt x="185232" y="2785292"/>
                  </a:lnTo>
                  <a:lnTo>
                    <a:pt x="167279" y="2738637"/>
                  </a:lnTo>
                  <a:lnTo>
                    <a:pt x="150130" y="2690807"/>
                  </a:lnTo>
                  <a:lnTo>
                    <a:pt x="133802" y="2641840"/>
                  </a:lnTo>
                  <a:lnTo>
                    <a:pt x="118316" y="2591772"/>
                  </a:lnTo>
                  <a:lnTo>
                    <a:pt x="103691" y="2540640"/>
                  </a:lnTo>
                  <a:lnTo>
                    <a:pt x="89946" y="2488481"/>
                  </a:lnTo>
                  <a:lnTo>
                    <a:pt x="77099" y="2435331"/>
                  </a:lnTo>
                  <a:lnTo>
                    <a:pt x="65170" y="2381227"/>
                  </a:lnTo>
                  <a:lnTo>
                    <a:pt x="54178" y="2326205"/>
                  </a:lnTo>
                  <a:lnTo>
                    <a:pt x="44142" y="2270303"/>
                  </a:lnTo>
                  <a:lnTo>
                    <a:pt x="35081" y="2213556"/>
                  </a:lnTo>
                  <a:lnTo>
                    <a:pt x="27015" y="2156003"/>
                  </a:lnTo>
                  <a:lnTo>
                    <a:pt x="19962" y="2097678"/>
                  </a:lnTo>
                  <a:lnTo>
                    <a:pt x="13942" y="2038620"/>
                  </a:lnTo>
                  <a:lnTo>
                    <a:pt x="8974" y="1978864"/>
                  </a:lnTo>
                  <a:lnTo>
                    <a:pt x="5076" y="1918447"/>
                  </a:lnTo>
                  <a:lnTo>
                    <a:pt x="2269" y="1857407"/>
                  </a:lnTo>
                  <a:lnTo>
                    <a:pt x="570" y="1795779"/>
                  </a:lnTo>
                  <a:lnTo>
                    <a:pt x="0" y="1733600"/>
                  </a:lnTo>
                  <a:close/>
                </a:path>
              </a:pathLst>
            </a:custGeom>
            <a:ln w="9525">
              <a:solidFill>
                <a:srgbClr val="F5F4ED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9">
              <a:extLst>
                <a:ext uri="{FF2B5EF4-FFF2-40B4-BE49-F238E27FC236}">
                  <a16:creationId xmlns:a16="http://schemas.microsoft.com/office/drawing/2014/main" id="{93FF8C4D-041A-6745-81C5-440BF2C42DDE}"/>
                </a:ext>
              </a:extLst>
            </p:cNvPr>
            <p:cNvSpPr/>
            <p:nvPr/>
          </p:nvSpPr>
          <p:spPr>
            <a:xfrm>
              <a:off x="2259901" y="3486378"/>
              <a:ext cx="675005" cy="10160"/>
            </a:xfrm>
            <a:custGeom>
              <a:avLst/>
              <a:gdLst/>
              <a:ahLst/>
              <a:cxnLst/>
              <a:rect l="l" t="t" r="r" b="b"/>
              <a:pathLst>
                <a:path w="675005" h="10160">
                  <a:moveTo>
                    <a:pt x="0" y="0"/>
                  </a:moveTo>
                  <a:lnTo>
                    <a:pt x="674408" y="1012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3E045FAE-F3D9-4F43-9B4C-22E4133C9D72}"/>
                </a:ext>
              </a:extLst>
            </p:cNvPr>
            <p:cNvSpPr/>
            <p:nvPr/>
          </p:nvSpPr>
          <p:spPr>
            <a:xfrm>
              <a:off x="2920657" y="3432810"/>
              <a:ext cx="128270" cy="127000"/>
            </a:xfrm>
            <a:custGeom>
              <a:avLst/>
              <a:gdLst/>
              <a:ahLst/>
              <a:cxnLst/>
              <a:rect l="l" t="t" r="r" b="b"/>
              <a:pathLst>
                <a:path w="128269" h="127000">
                  <a:moveTo>
                    <a:pt x="1917" y="0"/>
                  </a:moveTo>
                  <a:lnTo>
                    <a:pt x="0" y="126987"/>
                  </a:lnTo>
                  <a:lnTo>
                    <a:pt x="127952" y="65405"/>
                  </a:lnTo>
                  <a:lnTo>
                    <a:pt x="191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371343E-CC6D-834C-B18A-336102CDE5FA}"/>
              </a:ext>
            </a:extLst>
          </p:cNvPr>
          <p:cNvSpPr txBox="1"/>
          <p:nvPr/>
        </p:nvSpPr>
        <p:spPr>
          <a:xfrm>
            <a:off x="152400" y="6115456"/>
            <a:ext cx="9147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Cells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are our core</a:t>
            </a:r>
            <a:r>
              <a:rPr lang="en-US" sz="16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constituents,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classified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characteristic 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molecules, structures, and</a:t>
            </a:r>
            <a:r>
              <a:rPr lang="en-US" sz="1600" spc="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functions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CE96A2-E63C-044E-A4C9-D62F9E41C1E2}"/>
              </a:ext>
            </a:extLst>
          </p:cNvPr>
          <p:cNvSpPr txBox="1"/>
          <p:nvPr/>
        </p:nvSpPr>
        <p:spPr>
          <a:xfrm>
            <a:off x="-10309" y="6642556"/>
            <a:ext cx="22926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www.youtube.com</a:t>
            </a:r>
            <a:r>
              <a:rPr lang="en-US" sz="800" dirty="0"/>
              <a:t>/</a:t>
            </a:r>
            <a:r>
              <a:rPr lang="en-US" sz="800" dirty="0" err="1"/>
              <a:t>watch?v</a:t>
            </a:r>
            <a:r>
              <a:rPr lang="en-US" sz="800" dirty="0"/>
              <a:t>=PRjX3-m16cw</a:t>
            </a:r>
          </a:p>
        </p:txBody>
      </p:sp>
    </p:spTree>
    <p:extLst>
      <p:ext uri="{BB962C8B-B14F-4D97-AF65-F5344CB8AC3E}">
        <p14:creationId xmlns:p14="http://schemas.microsoft.com/office/powerpoint/2010/main" val="19359614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54AD3449-3E3F-6949-8F9D-636D254BD8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26" b="46876"/>
          <a:stretch/>
        </p:blipFill>
        <p:spPr>
          <a:xfrm>
            <a:off x="2528149" y="3801700"/>
            <a:ext cx="2590800" cy="24439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E8A129-7212-8944-8BA3-1582DD142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218" y="76200"/>
            <a:ext cx="7772400" cy="1143000"/>
          </a:xfrm>
        </p:spPr>
        <p:txBody>
          <a:bodyPr/>
          <a:lstStyle/>
          <a:p>
            <a:r>
              <a:rPr lang="en-US" dirty="0"/>
              <a:t>UMAP</a:t>
            </a:r>
            <a:br>
              <a:rPr lang="en-US" dirty="0"/>
            </a:br>
            <a:r>
              <a:rPr lang="en-US" sz="2000" b="1" dirty="0"/>
              <a:t>U</a:t>
            </a:r>
            <a:r>
              <a:rPr lang="en-US" sz="2000" dirty="0"/>
              <a:t>niform </a:t>
            </a:r>
            <a:r>
              <a:rPr lang="en-US" sz="2000" b="1" dirty="0"/>
              <a:t>M</a:t>
            </a:r>
            <a:r>
              <a:rPr lang="en-US" sz="2000" dirty="0"/>
              <a:t>anifold </a:t>
            </a:r>
            <a:r>
              <a:rPr lang="en-US" sz="2000" b="1" dirty="0"/>
              <a:t>A</a:t>
            </a:r>
            <a:r>
              <a:rPr lang="en-US" sz="2000" dirty="0"/>
              <a:t>pproximation and </a:t>
            </a:r>
            <a:r>
              <a:rPr lang="en-US" sz="2000" b="1" dirty="0"/>
              <a:t>P</a:t>
            </a:r>
            <a:r>
              <a:rPr lang="en-US" sz="2000" dirty="0"/>
              <a:t>rojection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77AC3-AA86-3546-9928-FD34B365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8330B3-BEAE-0C43-BC2C-9F3A3462CC34}"/>
              </a:ext>
            </a:extLst>
          </p:cNvPr>
          <p:cNvSpPr txBox="1"/>
          <p:nvPr/>
        </p:nvSpPr>
        <p:spPr>
          <a:xfrm>
            <a:off x="101236" y="1128436"/>
            <a:ext cx="88903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Instead of randomly assigning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as in t-SNE, </a:t>
            </a:r>
            <a:r>
              <a:rPr lang="en-US" sz="2400" spc="-5" dirty="0">
                <a:latin typeface="Arial" panose="020B0604020202020204" pitchFamily="34" charset="0"/>
                <a:cs typeface="Arial" panose="020B0604020202020204" pitchFamily="34" charset="0"/>
              </a:rPr>
              <a:t>UMAP constructs a high dimensional </a:t>
            </a:r>
            <a:r>
              <a:rPr lang="en-US" sz="2400" i="1" spc="-5" dirty="0">
                <a:latin typeface="Arial" panose="020B0604020202020204" pitchFamily="34" charset="0"/>
                <a:cs typeface="Arial" panose="020B0604020202020204" pitchFamily="34" charset="0"/>
              </a:rPr>
              <a:t>graph representation </a:t>
            </a:r>
            <a:r>
              <a:rPr lang="en-US" sz="2400" spc="-5" dirty="0">
                <a:latin typeface="Arial" panose="020B0604020202020204" pitchFamily="34" charset="0"/>
                <a:cs typeface="Arial" panose="020B0604020202020204" pitchFamily="34" charset="0"/>
              </a:rPr>
              <a:t>of the data and then optimizes a low-dimensional graph to be as structurally similar as possible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-5" dirty="0">
                <a:latin typeface="Arial" panose="020B0604020202020204" pitchFamily="34" charset="0"/>
                <a:cs typeface="Arial" panose="020B0604020202020204" pitchFamily="34" charset="0"/>
              </a:rPr>
              <a:t>UMAP could preserve both global and local data structures 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86342A-752C-084F-BE23-840FEF12C781}"/>
              </a:ext>
            </a:extLst>
          </p:cNvPr>
          <p:cNvSpPr txBox="1"/>
          <p:nvPr/>
        </p:nvSpPr>
        <p:spPr>
          <a:xfrm>
            <a:off x="-87796" y="6304291"/>
            <a:ext cx="9319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hlinkClick r:id="rId4"/>
              </a:rPr>
              <a:t>https://www.youtube.com/watch?v=nq6iPZVUxZU</a:t>
            </a: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hlinkClick r:id="rId5"/>
              </a:rPr>
              <a:t>https://nbisweden.github.io/excelerate-scRNAseq/session-dim-reduction/lecture_dimensionality_reduction.pdf</a:t>
            </a:r>
            <a:r>
              <a:rPr lang="en-US" sz="8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hlinkClick r:id="rId6"/>
              </a:rPr>
              <a:t>https://umap-learn.readthedocs.io/en/latest/how_umap_works.html</a:t>
            </a: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https://pair-</a:t>
            </a:r>
            <a:r>
              <a:rPr lang="en-US" sz="800" dirty="0" err="1"/>
              <a:t>code.github.io</a:t>
            </a:r>
            <a:r>
              <a:rPr lang="en-US" sz="800" dirty="0"/>
              <a:t>/understanding-</a:t>
            </a:r>
            <a:r>
              <a:rPr lang="en-US" sz="800" dirty="0" err="1"/>
              <a:t>umap</a:t>
            </a:r>
            <a:r>
              <a:rPr lang="en-US" sz="800" dirty="0"/>
              <a:t>/</a:t>
            </a:r>
          </a:p>
        </p:txBody>
      </p:sp>
      <p:pic>
        <p:nvPicPr>
          <p:cNvPr id="34" name="Picture 33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5E01C599-DAB5-BD43-907D-D4DA4F2123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201"/>
          <a:stretch/>
        </p:blipFill>
        <p:spPr>
          <a:xfrm>
            <a:off x="5335620" y="3801699"/>
            <a:ext cx="2590801" cy="244395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809A38D-7081-7245-8D5F-4EDD18DC86B4}"/>
              </a:ext>
            </a:extLst>
          </p:cNvPr>
          <p:cNvSpPr txBox="1"/>
          <p:nvPr/>
        </p:nvSpPr>
        <p:spPr>
          <a:xfrm>
            <a:off x="2808765" y="3493922"/>
            <a:ext cx="2310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UMAP on MNIST dataset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CF97CB-9AD3-4943-89B1-F5732D4E112B}"/>
              </a:ext>
            </a:extLst>
          </p:cNvPr>
          <p:cNvSpPr txBox="1"/>
          <p:nvPr/>
        </p:nvSpPr>
        <p:spPr>
          <a:xfrm>
            <a:off x="5494330" y="3493922"/>
            <a:ext cx="2273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t-SNE on MNIST dataset </a:t>
            </a:r>
          </a:p>
        </p:txBody>
      </p:sp>
    </p:spTree>
    <p:extLst>
      <p:ext uri="{BB962C8B-B14F-4D97-AF65-F5344CB8AC3E}">
        <p14:creationId xmlns:p14="http://schemas.microsoft.com/office/powerpoint/2010/main" val="12251888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CAC5C-4B2C-534B-A95F-281F6000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0B97B2-F603-3241-9A09-03953309B8C8}"/>
              </a:ext>
            </a:extLst>
          </p:cNvPr>
          <p:cNvSpPr/>
          <p:nvPr/>
        </p:nvSpPr>
        <p:spPr>
          <a:xfrm>
            <a:off x="0" y="6458486"/>
            <a:ext cx="6248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L.J.P. van der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Maaten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and G.E. Hinton. Visualizing High-Dimensional Data Using t-SNE. JMLR2008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https://pair-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code.github.io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/understanding-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umap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supplement.html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92E36D-7CCB-DA4B-B67D-E68564A0EC82}"/>
              </a:ext>
            </a:extLst>
          </p:cNvPr>
          <p:cNvSpPr txBox="1"/>
          <p:nvPr/>
        </p:nvSpPr>
        <p:spPr>
          <a:xfrm>
            <a:off x="381000" y="1213009"/>
            <a:ext cx="80772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Construct a weighted k nearest neighbors graph for defining a similarity matrix in high-dimensional space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edge weights represent the likelihood that two data points are connected (i.e., “similarity”)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ea typeface="ＭＳ Ｐゴシック" pitchFamily="-97" charset="-128"/>
                <a:cs typeface="Arial" panose="020B0604020202020204" pitchFamily="34" charset="0"/>
              </a:rPr>
              <a:t>Define a similarity matrix in low-dimensional space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Arial" panose="020B0604020202020204" pitchFamily="34" charset="0"/>
              <a:ea typeface="ＭＳ Ｐゴシック" pitchFamily="-97" charset="-128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spc="-5" dirty="0">
                <a:latin typeface="Arial" panose="020B0604020202020204" pitchFamily="34" charset="0"/>
                <a:cs typeface="Arial" panose="020B0604020202020204" pitchFamily="34" charset="0"/>
              </a:rPr>
              <a:t>Minimize the cross-entropy cost function </a:t>
            </a:r>
            <a:r>
              <a:rPr lang="en-US" sz="2400" dirty="0">
                <a:latin typeface="Arial" panose="020B0604020202020204" pitchFamily="34" charset="0"/>
                <a:ea typeface="ＭＳ Ｐゴシック" pitchFamily="-97" charset="-128"/>
                <a:cs typeface="Arial" panose="020B0604020202020204" pitchFamily="34" charset="0"/>
              </a:rPr>
              <a:t>at each point using gradient descent to find the most 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-97" charset="-128"/>
                <a:cs typeface="Arial" panose="020B0604020202020204" pitchFamily="34" charset="0"/>
              </a:rPr>
              <a:t>similar graph</a:t>
            </a:r>
            <a:r>
              <a:rPr lang="en-US" sz="2400" i="1" dirty="0">
                <a:latin typeface="Arial" panose="020B0604020202020204" pitchFamily="34" charset="0"/>
                <a:ea typeface="ＭＳ Ｐゴシック" pitchFamily="-97" charset="-128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ＭＳ Ｐゴシック" pitchFamily="-97" charset="-128"/>
                <a:cs typeface="Arial" panose="020B0604020202020204" pitchFamily="34" charset="0"/>
              </a:rPr>
              <a:t>in lower dimensions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B6404BA-778E-F94A-99EB-934498093BD3}"/>
              </a:ext>
            </a:extLst>
          </p:cNvPr>
          <p:cNvSpPr txBox="1">
            <a:spLocks/>
          </p:cNvSpPr>
          <p:nvPr/>
        </p:nvSpPr>
        <p:spPr bwMode="auto">
          <a:xfrm>
            <a:off x="685800" y="-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Main steps for UMAP</a:t>
            </a:r>
          </a:p>
        </p:txBody>
      </p:sp>
    </p:spTree>
    <p:extLst>
      <p:ext uri="{BB962C8B-B14F-4D97-AF65-F5344CB8AC3E}">
        <p14:creationId xmlns:p14="http://schemas.microsoft.com/office/powerpoint/2010/main" val="38501606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9C0F5-39C3-E442-A13F-1CB23F1C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8963AD4-0E08-1C44-9C96-1ABD866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52400"/>
            <a:ext cx="8839200" cy="1143000"/>
          </a:xfrm>
        </p:spPr>
        <p:txBody>
          <a:bodyPr/>
          <a:lstStyle/>
          <a:p>
            <a:r>
              <a:rPr lang="en-US" dirty="0"/>
              <a:t>Similarity matrix at high dimension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E8E9C0-0D83-1F41-9782-DB2B382E1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" y="1515041"/>
            <a:ext cx="6324600" cy="596399"/>
          </a:xfrm>
          <a:prstGeom prst="rect">
            <a:avLst/>
          </a:prstGeom>
        </p:spPr>
      </p:pic>
      <p:pic>
        <p:nvPicPr>
          <p:cNvPr id="8" name="Picture 7" descr="A picture containing text, clock, watch&#10;&#10;Description automatically generated">
            <a:extLst>
              <a:ext uri="{FF2B5EF4-FFF2-40B4-BE49-F238E27FC236}">
                <a16:creationId xmlns:a16="http://schemas.microsoft.com/office/drawing/2014/main" id="{1D5077AA-8193-3945-9601-2D2F11E80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536" y="5416272"/>
            <a:ext cx="4343400" cy="6934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9B62CB-8D2A-1C47-92B2-9B5E6C65FC14}"/>
                  </a:ext>
                </a:extLst>
              </p:cNvPr>
              <p:cNvSpPr txBox="1"/>
              <p:nvPr/>
            </p:nvSpPr>
            <p:spPr>
              <a:xfrm>
                <a:off x="223454" y="904693"/>
                <a:ext cx="770134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pc="-5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pc="-5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𝜌</m:t>
                        </m:r>
                      </m:e>
                      <m:sub>
                        <m:r>
                          <a:rPr lang="en-US" spc="-5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, the distance from </a:t>
                </a:r>
                <a:r>
                  <a:rPr lang="en-US" i="1" spc="-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i="1" spc="-5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 to the </a:t>
                </a:r>
                <a:r>
                  <a:rPr lang="en-US" i="1" spc="-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 nearest neighbors in high dimension (e.g., </a:t>
                </a:r>
                <a:r>
                  <a:rPr lang="en-US" spc="-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kNN</a:t>
                </a:r>
                <a:r>
                  <a:rPr lang="en-US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 graph)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9B62CB-8D2A-1C47-92B2-9B5E6C65F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454" y="904693"/>
                <a:ext cx="7701346" cy="707886"/>
              </a:xfrm>
              <a:prstGeom prst="rect">
                <a:avLst/>
              </a:prstGeom>
              <a:blipFill>
                <a:blip r:embed="rId5"/>
                <a:stretch>
                  <a:fillRect l="-659" t="-5263" b="-1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0FB629D-154E-FF42-9FF0-D16F473E353A}"/>
              </a:ext>
            </a:extLst>
          </p:cNvPr>
          <p:cNvSpPr txBox="1"/>
          <p:nvPr/>
        </p:nvSpPr>
        <p:spPr>
          <a:xfrm>
            <a:off x="304800" y="2176654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UMAP uses an exponential probability distribution in high dimension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F7FC7B-2D38-4D4E-A093-A0EBB25F3B1C}"/>
              </a:ext>
            </a:extLst>
          </p:cNvPr>
          <p:cNvSpPr txBox="1"/>
          <p:nvPr/>
        </p:nvSpPr>
        <p:spPr>
          <a:xfrm>
            <a:off x="223454" y="4463220"/>
            <a:ext cx="9113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pc="-5" dirty="0" err="1">
                <a:latin typeface="Arial" panose="020B0604020202020204" pitchFamily="34" charset="0"/>
                <a:cs typeface="Arial" panose="020B0604020202020204" pitchFamily="34" charset="0"/>
              </a:rPr>
              <a:t>symmetrization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 of high dimension similarity score and the definition of number of nearest neighbors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17B3D4-933D-7F4A-9806-03598769C9A1}"/>
              </a:ext>
            </a:extLst>
          </p:cNvPr>
          <p:cNvSpPr txBox="1"/>
          <p:nvPr/>
        </p:nvSpPr>
        <p:spPr>
          <a:xfrm>
            <a:off x="2832436" y="2701520"/>
            <a:ext cx="1447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Raw distance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1F7293F-7B72-F145-8FC4-071F059579D9}"/>
              </a:ext>
            </a:extLst>
          </p:cNvPr>
          <p:cNvCxnSpPr>
            <a:cxnSpLocks/>
          </p:cNvCxnSpPr>
          <p:nvPr/>
        </p:nvCxnSpPr>
        <p:spPr bwMode="auto">
          <a:xfrm>
            <a:off x="3328764" y="2970052"/>
            <a:ext cx="227572" cy="294925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0B3DAC2-E2BD-534B-9CAE-0DF1DD6851CD}"/>
              </a:ext>
            </a:extLst>
          </p:cNvPr>
          <p:cNvSpPr txBox="1"/>
          <p:nvPr/>
        </p:nvSpPr>
        <p:spPr>
          <a:xfrm>
            <a:off x="4320577" y="2635247"/>
            <a:ext cx="26828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Distance to nearest neighbor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6806059-BDF4-534D-B259-9D01BD25A021}"/>
              </a:ext>
            </a:extLst>
          </p:cNvPr>
          <p:cNvCxnSpPr>
            <a:cxnSpLocks/>
          </p:cNvCxnSpPr>
          <p:nvPr/>
        </p:nvCxnSpPr>
        <p:spPr bwMode="auto">
          <a:xfrm flipH="1">
            <a:off x="4865424" y="2951076"/>
            <a:ext cx="210855" cy="346448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2846111-CBF5-7646-9EE8-D45E916EFDCC}"/>
              </a:ext>
            </a:extLst>
          </p:cNvPr>
          <p:cNvSpPr/>
          <p:nvPr/>
        </p:nvSpPr>
        <p:spPr>
          <a:xfrm>
            <a:off x="-13830" y="6509168"/>
            <a:ext cx="7040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https://towardsdatascience.com/how-exactly-umap-works-13e3040e1668</a:t>
            </a:r>
            <a:r>
              <a:rPr lang="en-US" sz="800" dirty="0">
                <a:hlinkClick r:id="rId7"/>
              </a:rPr>
              <a:t> </a:t>
            </a:r>
          </a:p>
          <a:p>
            <a:r>
              <a:rPr lang="en-US" sz="800" dirty="0">
                <a:hlinkClick r:id="rId7"/>
              </a:rPr>
              <a:t>arXiv:1802.03426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7C42BAE-F792-B54E-89B4-037CEB1E2300}"/>
                  </a:ext>
                </a:extLst>
              </p:cNvPr>
              <p:cNvSpPr txBox="1"/>
              <p:nvPr/>
            </p:nvSpPr>
            <p:spPr>
              <a:xfrm>
                <a:off x="1864617" y="3213974"/>
                <a:ext cx="3106235" cy="8479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  </m:t>
                                  </m:r>
                                  <m:sSub>
                                    <m:sSub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sSub>
                                <m:sSub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7C42BAE-F792-B54E-89B4-037CEB1E2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617" y="3213974"/>
                <a:ext cx="3106235" cy="847924"/>
              </a:xfrm>
              <a:prstGeom prst="rect">
                <a:avLst/>
              </a:prstGeom>
              <a:blipFill>
                <a:blip r:embed="rId10"/>
                <a:stretch>
                  <a:fillRect l="-2033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20510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9C0F5-39C3-E442-A13F-1CB23F1C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8963AD4-0E08-1C44-9C96-1ABD866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52400"/>
            <a:ext cx="8839200" cy="1143000"/>
          </a:xfrm>
        </p:spPr>
        <p:txBody>
          <a:bodyPr/>
          <a:lstStyle/>
          <a:p>
            <a:r>
              <a:rPr lang="en-US" dirty="0"/>
              <a:t>Similarity matrix at high dimension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FB629D-154E-FF42-9FF0-D16F473E353A}"/>
              </a:ext>
            </a:extLst>
          </p:cNvPr>
          <p:cNvSpPr txBox="1"/>
          <p:nvPr/>
        </p:nvSpPr>
        <p:spPr>
          <a:xfrm>
            <a:off x="681698" y="1187289"/>
            <a:ext cx="6862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For each data point, it has a locally adaptive exponential kernel, so the distance metric varies from point to point.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pc="-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B3DAC2-E2BD-534B-9CAE-0DF1DD6851CD}"/>
              </a:ext>
            </a:extLst>
          </p:cNvPr>
          <p:cNvSpPr txBox="1"/>
          <p:nvPr/>
        </p:nvSpPr>
        <p:spPr>
          <a:xfrm>
            <a:off x="6101840" y="2317349"/>
            <a:ext cx="26828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Distance to nearest neighbor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6806059-BDF4-534D-B259-9D01BD25A021}"/>
              </a:ext>
            </a:extLst>
          </p:cNvPr>
          <p:cNvCxnSpPr>
            <a:cxnSpLocks/>
          </p:cNvCxnSpPr>
          <p:nvPr/>
        </p:nvCxnSpPr>
        <p:spPr bwMode="auto">
          <a:xfrm flipH="1">
            <a:off x="6543974" y="2572025"/>
            <a:ext cx="210855" cy="346448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B20141B3-647E-564F-9D7D-89925A5A8136}"/>
              </a:ext>
            </a:extLst>
          </p:cNvPr>
          <p:cNvGrpSpPr/>
          <p:nvPr/>
        </p:nvGrpSpPr>
        <p:grpSpPr>
          <a:xfrm>
            <a:off x="217764" y="2199739"/>
            <a:ext cx="5884076" cy="2779786"/>
            <a:chOff x="621427" y="3216822"/>
            <a:chExt cx="5884076" cy="277978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17B3D4-933D-7F4A-9806-03598769C9A1}"/>
                </a:ext>
              </a:extLst>
            </p:cNvPr>
            <p:cNvSpPr txBox="1"/>
            <p:nvPr/>
          </p:nvSpPr>
          <p:spPr>
            <a:xfrm>
              <a:off x="5057703" y="3218601"/>
              <a:ext cx="14478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Raw distance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1743856-928E-8D42-B1AE-B77EFA2008D5}"/>
                </a:ext>
              </a:extLst>
            </p:cNvPr>
            <p:cNvGrpSpPr/>
            <p:nvPr/>
          </p:nvGrpSpPr>
          <p:grpSpPr>
            <a:xfrm>
              <a:off x="621427" y="3216822"/>
              <a:ext cx="4426613" cy="2779786"/>
              <a:chOff x="1537123" y="2422985"/>
              <a:chExt cx="4911730" cy="3141614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244DD4BA-8132-6547-8100-ED40ADDE678F}"/>
                  </a:ext>
                </a:extLst>
              </p:cNvPr>
              <p:cNvGrpSpPr/>
              <p:nvPr/>
            </p:nvGrpSpPr>
            <p:grpSpPr>
              <a:xfrm>
                <a:off x="1537123" y="2422985"/>
                <a:ext cx="4911730" cy="3141614"/>
                <a:chOff x="11000" y="2481109"/>
                <a:chExt cx="4117656" cy="2608235"/>
              </a:xfrm>
            </p:grpSpPr>
            <p:pic>
              <p:nvPicPr>
                <p:cNvPr id="28" name="Picture 27" descr="Diagram&#10;&#10;Description automatically generated">
                  <a:extLst>
                    <a:ext uri="{FF2B5EF4-FFF2-40B4-BE49-F238E27FC236}">
                      <a16:creationId xmlns:a16="http://schemas.microsoft.com/office/drawing/2014/main" id="{40BAFC9F-5A4C-2948-9641-BEC415DFA9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500" t="50756" r="76639" b="13439"/>
                <a:stretch/>
              </p:blipFill>
              <p:spPr>
                <a:xfrm>
                  <a:off x="11000" y="3895649"/>
                  <a:ext cx="1117895" cy="1193695"/>
                </a:xfrm>
                <a:prstGeom prst="rect">
                  <a:avLst/>
                </a:prstGeom>
              </p:spPr>
            </p:pic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90212D6-81BD-1A4D-B0C9-C387EF5D8FBF}"/>
                    </a:ext>
                  </a:extLst>
                </p:cNvPr>
                <p:cNvSpPr/>
                <p:nvPr/>
              </p:nvSpPr>
              <p:spPr bwMode="auto">
                <a:xfrm>
                  <a:off x="1524000" y="2481109"/>
                  <a:ext cx="2604656" cy="10827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triangle" w="lg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-97" charset="0"/>
                  </a:endParaRPr>
                </a:p>
              </p:txBody>
            </p:sp>
          </p:grpSp>
          <p:pic>
            <p:nvPicPr>
              <p:cNvPr id="26" name="Picture 25" descr="Diagram&#10;&#10;Description automatically generated">
                <a:extLst>
                  <a:ext uri="{FF2B5EF4-FFF2-40B4-BE49-F238E27FC236}">
                    <a16:creationId xmlns:a16="http://schemas.microsoft.com/office/drawing/2014/main" id="{7F67E691-EADE-E44E-A3F8-486DAFD37F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445" t="69374" r="80363" b="7421"/>
              <a:stretch/>
            </p:blipFill>
            <p:spPr>
              <a:xfrm>
                <a:off x="1805220" y="4378192"/>
                <a:ext cx="1052256" cy="848260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3978DE8-24DF-624C-9AFB-A1352013E3F3}"/>
                  </a:ext>
                </a:extLst>
              </p:cNvPr>
              <p:cNvSpPr/>
              <p:nvPr/>
            </p:nvSpPr>
            <p:spPr bwMode="auto">
              <a:xfrm>
                <a:off x="2743200" y="4876800"/>
                <a:ext cx="533400" cy="15240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triangle" w="lg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97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8BECD3E-4047-3448-BF91-DD8F544C98B4}"/>
                </a:ext>
              </a:extLst>
            </p:cNvPr>
            <p:cNvGrpSpPr/>
            <p:nvPr/>
          </p:nvGrpSpPr>
          <p:grpSpPr>
            <a:xfrm>
              <a:off x="947311" y="4960771"/>
              <a:ext cx="916269" cy="866491"/>
              <a:chOff x="1823008" y="2799380"/>
              <a:chExt cx="1016685" cy="979277"/>
            </a:xfrm>
          </p:grpSpPr>
          <p:pic>
            <p:nvPicPr>
              <p:cNvPr id="38" name="Picture 37" descr="Diagram&#10;&#10;Description automatically generated">
                <a:extLst>
                  <a:ext uri="{FF2B5EF4-FFF2-40B4-BE49-F238E27FC236}">
                    <a16:creationId xmlns:a16="http://schemas.microsoft.com/office/drawing/2014/main" id="{C4769BC0-2A40-334E-9C77-E935D64A9F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981" t="20589" r="76639" b="55025"/>
              <a:stretch/>
            </p:blipFill>
            <p:spPr>
              <a:xfrm>
                <a:off x="1823008" y="2799380"/>
                <a:ext cx="1016685" cy="979277"/>
              </a:xfrm>
              <a:prstGeom prst="rect">
                <a:avLst/>
              </a:prstGeom>
            </p:spPr>
          </p:pic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1180D7EF-49B5-4842-9404-B07089728BF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1995699" y="3106415"/>
                <a:ext cx="132451" cy="171833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E8681454-725F-8C4A-8E77-ABF7C591E64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097300" y="3357062"/>
                <a:ext cx="234051" cy="202684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692B9A1D-E237-D04C-A5CB-3A3CA4BB9B4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214323" y="3140092"/>
                <a:ext cx="155252" cy="365108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sm" len="sm"/>
                <a:tailEnd type="triangle" w="sm" len="sm"/>
              </a:ln>
              <a:effectLst/>
            </p:spPr>
          </p:cxnSp>
        </p:grpSp>
        <p:pic>
          <p:nvPicPr>
            <p:cNvPr id="48" name="Picture 47" descr="Diagram&#10;&#10;Description automatically generated">
              <a:extLst>
                <a:ext uri="{FF2B5EF4-FFF2-40B4-BE49-F238E27FC236}">
                  <a16:creationId xmlns:a16="http://schemas.microsoft.com/office/drawing/2014/main" id="{7E7DFA17-4022-BB44-BBD3-4509B1CAD4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00" t="15449" r="72513" b="78184"/>
            <a:stretch/>
          </p:blipFill>
          <p:spPr>
            <a:xfrm>
              <a:off x="762000" y="4404471"/>
              <a:ext cx="1464687" cy="226246"/>
            </a:xfrm>
            <a:prstGeom prst="rect">
              <a:avLst/>
            </a:prstGeom>
          </p:spPr>
        </p:pic>
      </p:grp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7A0D600-3406-714F-BF6A-EDD2596DAFF2}"/>
              </a:ext>
            </a:extLst>
          </p:cNvPr>
          <p:cNvSpPr/>
          <p:nvPr/>
        </p:nvSpPr>
        <p:spPr bwMode="auto">
          <a:xfrm>
            <a:off x="2171719" y="3737217"/>
            <a:ext cx="487727" cy="260299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  <p:pic>
        <p:nvPicPr>
          <p:cNvPr id="56" name="Picture 55" descr="Diagram&#10;&#10;Description automatically generated with low confidence">
            <a:extLst>
              <a:ext uri="{FF2B5EF4-FFF2-40B4-BE49-F238E27FC236}">
                <a16:creationId xmlns:a16="http://schemas.microsoft.com/office/drawing/2014/main" id="{2DB43865-4F9B-3047-ACD6-B2AD339D9A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31" t="12376" b="42618"/>
          <a:stretch/>
        </p:blipFill>
        <p:spPr>
          <a:xfrm>
            <a:off x="2415582" y="3908326"/>
            <a:ext cx="6401247" cy="1817369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0971A1D9-BDF0-4447-9EEC-D7A3909992FE}"/>
              </a:ext>
            </a:extLst>
          </p:cNvPr>
          <p:cNvSpPr/>
          <p:nvPr/>
        </p:nvSpPr>
        <p:spPr bwMode="auto">
          <a:xfrm>
            <a:off x="2202246" y="3908326"/>
            <a:ext cx="762000" cy="453096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12BD96C-3ABB-F94F-BD43-CD92061D6FFC}"/>
              </a:ext>
            </a:extLst>
          </p:cNvPr>
          <p:cNvSpPr/>
          <p:nvPr/>
        </p:nvSpPr>
        <p:spPr bwMode="auto">
          <a:xfrm>
            <a:off x="2034581" y="4532531"/>
            <a:ext cx="1201773" cy="1434105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846111-CBF5-7646-9EE8-D45E916EFDCC}"/>
              </a:ext>
            </a:extLst>
          </p:cNvPr>
          <p:cNvSpPr/>
          <p:nvPr/>
        </p:nvSpPr>
        <p:spPr>
          <a:xfrm>
            <a:off x="0" y="6349900"/>
            <a:ext cx="7040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https://towardsdatascience.com/how-exactly-umap-works-13e3040e1668</a:t>
            </a:r>
            <a:r>
              <a:rPr lang="en-US" sz="800" dirty="0">
                <a:hlinkClick r:id="rId7"/>
              </a:rPr>
              <a:t> </a:t>
            </a:r>
          </a:p>
          <a:p>
            <a:r>
              <a:rPr lang="en-US" sz="800" dirty="0">
                <a:hlinkClick r:id="rId7"/>
              </a:rPr>
              <a:t>arXiv:1802.03426</a:t>
            </a:r>
            <a:endParaRPr lang="en-US" sz="800" dirty="0"/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www.youtube.com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watch?v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=jth4kEvJ3P8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01BAE4A-0C4B-1148-A574-422B4C131F8E}"/>
              </a:ext>
            </a:extLst>
          </p:cNvPr>
          <p:cNvCxnSpPr>
            <a:cxnSpLocks/>
          </p:cNvCxnSpPr>
          <p:nvPr/>
        </p:nvCxnSpPr>
        <p:spPr bwMode="auto">
          <a:xfrm>
            <a:off x="4747340" y="2475220"/>
            <a:ext cx="493786" cy="448093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6C5FBEE-94C1-5D4E-A8DC-422E439F3CF6}"/>
              </a:ext>
            </a:extLst>
          </p:cNvPr>
          <p:cNvSpPr txBox="1"/>
          <p:nvPr/>
        </p:nvSpPr>
        <p:spPr>
          <a:xfrm>
            <a:off x="1890310" y="3422662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</a:t>
            </a:r>
          </a:p>
        </p:txBody>
      </p:sp>
      <p:pic>
        <p:nvPicPr>
          <p:cNvPr id="31" name="Graphic 30" descr="Back with solid fill">
            <a:extLst>
              <a:ext uri="{FF2B5EF4-FFF2-40B4-BE49-F238E27FC236}">
                <a16:creationId xmlns:a16="http://schemas.microsoft.com/office/drawing/2014/main" id="{E0724819-243D-CB4B-9FDB-D005345331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440040">
            <a:off x="1401780" y="3772692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B98356C-D57A-6748-9BC0-7DEBA125E27D}"/>
                  </a:ext>
                </a:extLst>
              </p:cNvPr>
              <p:cNvSpPr txBox="1"/>
              <p:nvPr/>
            </p:nvSpPr>
            <p:spPr>
              <a:xfrm>
                <a:off x="3590886" y="2863713"/>
                <a:ext cx="3163943" cy="8479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  </m:t>
                          </m:r>
                          <m:f>
                            <m:f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  </m:t>
                                  </m:r>
                                  <m:sSub>
                                    <m:sSub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sSub>
                                <m:sSub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B98356C-D57A-6748-9BC0-7DEBA125E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886" y="2863713"/>
                <a:ext cx="3163943" cy="847924"/>
              </a:xfrm>
              <a:prstGeom prst="rect">
                <a:avLst/>
              </a:prstGeom>
              <a:blipFill>
                <a:blip r:embed="rId10"/>
                <a:stretch>
                  <a:fillRect l="-2000" b="-1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5683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BB1EF-A0C7-FB4F-8077-97A518A3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D09015E-2C89-E14C-8DFF-C751B193D613}"/>
              </a:ext>
            </a:extLst>
          </p:cNvPr>
          <p:cNvSpPr txBox="1">
            <a:spLocks/>
          </p:cNvSpPr>
          <p:nvPr/>
        </p:nvSpPr>
        <p:spPr bwMode="auto">
          <a:xfrm>
            <a:off x="152400" y="33724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Cost Function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binary cross-entropy (CE)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D3A4B10-A5F2-8047-982E-B85720462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074" y="3995467"/>
            <a:ext cx="6890863" cy="8927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E21F13-CED7-9243-B9F6-6E1CBAF63AC6}"/>
              </a:ext>
            </a:extLst>
          </p:cNvPr>
          <p:cNvSpPr txBox="1"/>
          <p:nvPr/>
        </p:nvSpPr>
        <p:spPr>
          <a:xfrm>
            <a:off x="543702" y="4729359"/>
            <a:ext cx="73762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The gradient of the CE to find optimal {</a:t>
            </a:r>
            <a:r>
              <a:rPr lang="en-US" i="1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spc="-5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94F748-0637-7F45-A249-9E5DCCBD2B9D}"/>
              </a:ext>
            </a:extLst>
          </p:cNvPr>
          <p:cNvSpPr txBox="1"/>
          <p:nvPr/>
        </p:nvSpPr>
        <p:spPr>
          <a:xfrm>
            <a:off x="543702" y="3322362"/>
            <a:ext cx="6172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Cross-entropy cost function makes UMAP to capture the global and local data structures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B2FE28F-04A6-CC4F-A877-E839D307A315}"/>
              </a:ext>
            </a:extLst>
          </p:cNvPr>
          <p:cNvSpPr/>
          <p:nvPr/>
        </p:nvSpPr>
        <p:spPr>
          <a:xfrm>
            <a:off x="-13830" y="6509168"/>
            <a:ext cx="7040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3"/>
              </a:rPr>
              <a:t>arXiv:1802.03426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https://towardsdatascience.com/how-exactly-umap-works-13e3040e1668</a:t>
            </a:r>
            <a:r>
              <a:rPr lang="en-US" sz="800" dirty="0">
                <a:hlinkClick r:id="rId3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702A91-E21E-9D4E-AE05-DCAD6F610DE6}"/>
              </a:ext>
            </a:extLst>
          </p:cNvPr>
          <p:cNvGrpSpPr/>
          <p:nvPr/>
        </p:nvGrpSpPr>
        <p:grpSpPr>
          <a:xfrm>
            <a:off x="-13830" y="5334000"/>
            <a:ext cx="8863625" cy="933870"/>
            <a:chOff x="354337" y="3593563"/>
            <a:chExt cx="8863625" cy="933870"/>
          </a:xfrm>
        </p:grpSpPr>
        <p:pic>
          <p:nvPicPr>
            <p:cNvPr id="8196" name="Picture 4">
              <a:extLst>
                <a:ext uri="{FF2B5EF4-FFF2-40B4-BE49-F238E27FC236}">
                  <a16:creationId xmlns:a16="http://schemas.microsoft.com/office/drawing/2014/main" id="{6F56DCD7-09E7-2146-9244-889EF98895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125" r="21702" b="2656"/>
            <a:stretch/>
          </p:blipFill>
          <p:spPr bwMode="auto">
            <a:xfrm>
              <a:off x="354337" y="3593563"/>
              <a:ext cx="7413561" cy="933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7D7FD808-3AF5-984F-94FD-1BCCC6365A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58" t="-1705" r="-317" b="88720"/>
            <a:stretch/>
          </p:blipFill>
          <p:spPr bwMode="auto">
            <a:xfrm>
              <a:off x="6719338" y="3788833"/>
              <a:ext cx="2498624" cy="662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12B1973-7118-F04E-8401-971B862F5CE0}"/>
              </a:ext>
            </a:extLst>
          </p:cNvPr>
          <p:cNvSpPr txBox="1"/>
          <p:nvPr/>
        </p:nvSpPr>
        <p:spPr>
          <a:xfrm>
            <a:off x="543702" y="1423230"/>
            <a:ext cx="6172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Similarity matrix at low dimension </a:t>
            </a:r>
          </a:p>
        </p:txBody>
      </p:sp>
      <p:pic>
        <p:nvPicPr>
          <p:cNvPr id="22" name="Picture 21" descr="A picture containing text, clock, watch, gauge&#10;&#10;Description automatically generated">
            <a:extLst>
              <a:ext uri="{FF2B5EF4-FFF2-40B4-BE49-F238E27FC236}">
                <a16:creationId xmlns:a16="http://schemas.microsoft.com/office/drawing/2014/main" id="{CDCDA15D-C4F6-5A4A-9F5E-A497F774E2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0" y="1809832"/>
            <a:ext cx="3827203" cy="68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32C50B2-340E-B643-B6BC-8AD1F05F80E4}"/>
                  </a:ext>
                </a:extLst>
              </p:cNvPr>
              <p:cNvSpPr txBox="1"/>
              <p:nvPr/>
            </p:nvSpPr>
            <p:spPr>
              <a:xfrm>
                <a:off x="935004" y="2562666"/>
                <a:ext cx="8056596" cy="7134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pc="-5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family of curves </a:t>
                </a:r>
                <a14:m>
                  <m:oMath xmlns:m="http://schemas.openxmlformats.org/officeDocument/2006/math">
                    <m:r>
                      <a:rPr lang="en-US" spc="-5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1/</m:t>
                    </m:r>
                    <m:r>
                      <a:rPr lang="en-US" spc="-5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pc="-5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sSup>
                      <m:sSupPr>
                        <m:ctrlPr>
                          <a:rPr lang="en-US" i="1" spc="-5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pc="-5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pc="-5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pc="-5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sup>
                    </m:sSup>
                  </m:oMath>
                </a14:m>
                <a:r>
                  <a:rPr lang="en-US" spc="-5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for modelling distance probabilities in low dimensions, </a:t>
                </a:r>
                <a14:m>
                  <m:oMath xmlns:m="http://schemas.openxmlformats.org/officeDocument/2006/math">
                    <m:r>
                      <a:rPr lang="en-US" spc="-5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pc="-5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pc="-5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pc="-5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are hyperparameters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32C50B2-340E-B643-B6BC-8AD1F05F8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004" y="2562666"/>
                <a:ext cx="8056596" cy="713400"/>
              </a:xfrm>
              <a:prstGeom prst="rect">
                <a:avLst/>
              </a:prstGeom>
              <a:blipFill>
                <a:blip r:embed="rId7"/>
                <a:stretch>
                  <a:fillRect l="-787" t="-1754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B81F7148-1068-D349-A2D0-891A85638D99}"/>
              </a:ext>
            </a:extLst>
          </p:cNvPr>
          <p:cNvSpPr/>
          <p:nvPr/>
        </p:nvSpPr>
        <p:spPr bwMode="auto">
          <a:xfrm>
            <a:off x="1828799" y="5181600"/>
            <a:ext cx="5257801" cy="176971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9398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DDF77-A605-EA47-949D-9231FC7E6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12" name="Picture 2" descr="controversy about the pronunciation about scanpy leads some to believe it should be pronounced like shrimp scampi, rather than the canonical scan-pie">
            <a:extLst>
              <a:ext uri="{FF2B5EF4-FFF2-40B4-BE49-F238E27FC236}">
                <a16:creationId xmlns:a16="http://schemas.microsoft.com/office/drawing/2014/main" id="{1F313D3B-C387-A148-8E51-BFB22D385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0" t="76200" r="62873" b="9295"/>
          <a:stretch/>
        </p:blipFill>
        <p:spPr bwMode="auto">
          <a:xfrm>
            <a:off x="728967" y="1193349"/>
            <a:ext cx="1274123" cy="55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5ED8D9E1-2B86-8147-B5DD-B643B5EFE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8" y="2004218"/>
            <a:ext cx="9144000" cy="284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DDE42A-4037-274B-BFF4-839A55B84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598" y="1333112"/>
            <a:ext cx="4992130" cy="4174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A1008F-4E1B-2941-A972-E6BF7218CBF0}"/>
              </a:ext>
            </a:extLst>
          </p:cNvPr>
          <p:cNvSpPr txBox="1"/>
          <p:nvPr/>
        </p:nvSpPr>
        <p:spPr>
          <a:xfrm>
            <a:off x="27185" y="6568440"/>
            <a:ext cx="46028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scanpy-tutorials.readthedocs.io</a:t>
            </a:r>
            <a:r>
              <a:rPr lang="en-US" sz="1200" dirty="0"/>
              <a:t>/</a:t>
            </a:r>
            <a:r>
              <a:rPr lang="en-US" sz="1200" dirty="0" err="1"/>
              <a:t>en</a:t>
            </a:r>
            <a:r>
              <a:rPr lang="en-US" sz="1200" dirty="0"/>
              <a:t>/latest/pbmc3k.html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1AA9A6-9209-574A-ADD7-AE16C822B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218" y="76200"/>
            <a:ext cx="7772400" cy="1143000"/>
          </a:xfrm>
        </p:spPr>
        <p:txBody>
          <a:bodyPr/>
          <a:lstStyle/>
          <a:p>
            <a:r>
              <a:rPr lang="en-US" dirty="0"/>
              <a:t>UMAP examples</a:t>
            </a:r>
          </a:p>
        </p:txBody>
      </p:sp>
    </p:spTree>
    <p:extLst>
      <p:ext uri="{BB962C8B-B14F-4D97-AF65-F5344CB8AC3E}">
        <p14:creationId xmlns:p14="http://schemas.microsoft.com/office/powerpoint/2010/main" val="28049935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6B8ED-8A33-324B-8390-94C0D4F37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08284"/>
            <a:ext cx="8991600" cy="1143000"/>
          </a:xfrm>
        </p:spPr>
        <p:txBody>
          <a:bodyPr/>
          <a:lstStyle/>
          <a:p>
            <a:r>
              <a:rPr lang="en-US" dirty="0"/>
              <a:t>Single-cell RNA sequencing analysis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BABB4-FBC3-374A-9331-92A972A4F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47800"/>
            <a:ext cx="7772400" cy="5029200"/>
          </a:xfrm>
        </p:spPr>
        <p:txBody>
          <a:bodyPr/>
          <a:lstStyle/>
          <a:p>
            <a:r>
              <a:rPr lang="en-US" sz="2400" spc="-5" dirty="0">
                <a:cs typeface="Arial"/>
              </a:rPr>
              <a:t>Introduction of single cell analysis</a:t>
            </a:r>
          </a:p>
          <a:p>
            <a:r>
              <a:rPr lang="en-US" sz="2400" spc="-5" dirty="0">
                <a:cs typeface="Arial"/>
              </a:rPr>
              <a:t>Dimensional reduction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spc="-5" dirty="0">
                <a:cs typeface="Arial"/>
              </a:rPr>
              <a:t>Non-linear: t-SNE, UMAP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spc="-5" dirty="0">
                <a:cs typeface="Arial"/>
              </a:rPr>
              <a:t>Linear: PCA</a:t>
            </a:r>
          </a:p>
          <a:p>
            <a:r>
              <a:rPr lang="en-US" sz="2400" b="1" spc="-5" dirty="0">
                <a:solidFill>
                  <a:schemeClr val="tx2"/>
                </a:solidFill>
                <a:cs typeface="Arial"/>
              </a:rPr>
              <a:t>Cell clustering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K-means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hierarchical clustering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graph-based clustering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2F623-08A7-D44F-A950-0166F1F1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383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7A293-EBDB-F441-B9A6-5045C28B2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Cell clustering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797FF-56E3-B345-8BA9-333EB435C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191490" name="Picture 2" descr="Fig. 1">
            <a:extLst>
              <a:ext uri="{FF2B5EF4-FFF2-40B4-BE49-F238E27FC236}">
                <a16:creationId xmlns:a16="http://schemas.microsoft.com/office/drawing/2014/main" id="{1E89D4FD-BEB2-F94A-ABB0-193E48B13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51402"/>
          <a:stretch/>
        </p:blipFill>
        <p:spPr bwMode="auto">
          <a:xfrm>
            <a:off x="304800" y="1625600"/>
            <a:ext cx="8839200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B76A1A-8194-F54A-A5DF-86BBCC072356}"/>
              </a:ext>
            </a:extLst>
          </p:cNvPr>
          <p:cNvSpPr txBox="1"/>
          <p:nvPr/>
        </p:nvSpPr>
        <p:spPr>
          <a:xfrm>
            <a:off x="316006" y="4495800"/>
            <a:ext cx="86755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Feature selection and dimensionality reduction extract the most informative genes and represented features from background noise, respectively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Cell–cell distances are then calculated in the low dimensional space for clustering cells to clusters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813D8F-2C91-6D41-87EB-D0F4F66AA7ED}"/>
              </a:ext>
            </a:extLst>
          </p:cNvPr>
          <p:cNvSpPr txBox="1"/>
          <p:nvPr/>
        </p:nvSpPr>
        <p:spPr>
          <a:xfrm>
            <a:off x="-4482" y="6642108"/>
            <a:ext cx="81371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Kiselev, V.Y., Andrews, T.S. &amp; </a:t>
            </a:r>
            <a:r>
              <a:rPr lang="en-US" sz="800" dirty="0" err="1"/>
              <a:t>Hemberg</a:t>
            </a:r>
            <a:r>
              <a:rPr lang="en-US" sz="800" dirty="0"/>
              <a:t>, M. Challenges in unsupervised clustering of single-cell RNA-seq data. </a:t>
            </a:r>
            <a:r>
              <a:rPr lang="en-US" sz="800" i="1" dirty="0"/>
              <a:t>Nat Rev Genet</a:t>
            </a:r>
            <a:r>
              <a:rPr lang="en-US" sz="800" dirty="0"/>
              <a:t> </a:t>
            </a:r>
            <a:r>
              <a:rPr lang="en-US" sz="800" b="1" dirty="0"/>
              <a:t>20, </a:t>
            </a:r>
            <a:r>
              <a:rPr lang="en-US" sz="800" dirty="0"/>
              <a:t>273–282 (2019). https://</a:t>
            </a:r>
            <a:r>
              <a:rPr lang="en-US" sz="800" dirty="0" err="1"/>
              <a:t>doi.org</a:t>
            </a:r>
            <a:r>
              <a:rPr lang="en-US" sz="800" dirty="0"/>
              <a:t>/10.1038/s41576-018-0088-9</a:t>
            </a:r>
          </a:p>
        </p:txBody>
      </p:sp>
    </p:spTree>
    <p:extLst>
      <p:ext uri="{BB962C8B-B14F-4D97-AF65-F5344CB8AC3E}">
        <p14:creationId xmlns:p14="http://schemas.microsoft.com/office/powerpoint/2010/main" val="26700237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C2D4F-C214-CC4B-B37D-07C8B94F1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z="3600" dirty="0"/>
              <a:t>Clustering methods for </a:t>
            </a:r>
            <a:r>
              <a:rPr lang="en-US" sz="3600" dirty="0" err="1"/>
              <a:t>scRNA</a:t>
            </a:r>
            <a:r>
              <a:rPr lang="en-US" sz="3600" dirty="0"/>
              <a:t>-seq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53562-2645-BC4F-A411-5ADA7E12F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192514" name="Picture 2" descr="Fig. 3">
            <a:extLst>
              <a:ext uri="{FF2B5EF4-FFF2-40B4-BE49-F238E27FC236}">
                <a16:creationId xmlns:a16="http://schemas.microsoft.com/office/drawing/2014/main" id="{F5D15243-39AD-8B4D-A4D7-88C426A13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3" b="63333"/>
          <a:stretch/>
        </p:blipFill>
        <p:spPr bwMode="auto">
          <a:xfrm>
            <a:off x="6568888" y="1371600"/>
            <a:ext cx="1905000" cy="213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ig. 3">
            <a:extLst>
              <a:ext uri="{FF2B5EF4-FFF2-40B4-BE49-F238E27FC236}">
                <a16:creationId xmlns:a16="http://schemas.microsoft.com/office/drawing/2014/main" id="{EBD0D734-C9B7-FC4D-B6A6-50DFF5890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38" b="32451"/>
          <a:stretch/>
        </p:blipFill>
        <p:spPr bwMode="auto">
          <a:xfrm>
            <a:off x="4419600" y="4457395"/>
            <a:ext cx="4648200" cy="212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ig. 3">
            <a:extLst>
              <a:ext uri="{FF2B5EF4-FFF2-40B4-BE49-F238E27FC236}">
                <a16:creationId xmlns:a16="http://schemas.microsoft.com/office/drawing/2014/main" id="{458350A8-B48E-E740-994D-1B817B775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7" t="69216" r="1203" b="-327"/>
          <a:stretch/>
        </p:blipFill>
        <p:spPr bwMode="auto">
          <a:xfrm>
            <a:off x="528522" y="4556639"/>
            <a:ext cx="2133600" cy="195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F3CE51-EF1E-494F-8C07-25D6D6DABB03}"/>
              </a:ext>
            </a:extLst>
          </p:cNvPr>
          <p:cNvSpPr txBox="1"/>
          <p:nvPr/>
        </p:nvSpPr>
        <p:spPr>
          <a:xfrm>
            <a:off x="492555" y="1529647"/>
            <a:ext cx="3366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Clustering methods: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K-means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hierarchical clustering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graph-based clustering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2A33E7-1176-FA47-8784-1E5B5F27C059}"/>
              </a:ext>
            </a:extLst>
          </p:cNvPr>
          <p:cNvSpPr/>
          <p:nvPr/>
        </p:nvSpPr>
        <p:spPr bwMode="auto">
          <a:xfrm>
            <a:off x="6400800" y="1600200"/>
            <a:ext cx="4191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D542B3-72C8-904B-9170-7D379577793C}"/>
              </a:ext>
            </a:extLst>
          </p:cNvPr>
          <p:cNvSpPr/>
          <p:nvPr/>
        </p:nvSpPr>
        <p:spPr bwMode="auto">
          <a:xfrm>
            <a:off x="461364" y="4595197"/>
            <a:ext cx="4191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EAE374-99B2-484B-85F8-F08788C24CD9}"/>
              </a:ext>
            </a:extLst>
          </p:cNvPr>
          <p:cNvSpPr/>
          <p:nvPr/>
        </p:nvSpPr>
        <p:spPr bwMode="auto">
          <a:xfrm>
            <a:off x="4152900" y="4556639"/>
            <a:ext cx="4191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339CDB-51EC-7A4B-A6C2-F99AE49C1DDD}"/>
              </a:ext>
            </a:extLst>
          </p:cNvPr>
          <p:cNvSpPr txBox="1"/>
          <p:nvPr/>
        </p:nvSpPr>
        <p:spPr>
          <a:xfrm>
            <a:off x="527532" y="3531987"/>
            <a:ext cx="80027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Tools for graph-based clustering: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Seurat: Louvain, Leiden, SLM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igraph:fast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greedy, Louvain, optimal,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walktrap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spinglass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infomap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031EA9-B01A-6B40-AD18-680195475CCE}"/>
              </a:ext>
            </a:extLst>
          </p:cNvPr>
          <p:cNvSpPr txBox="1"/>
          <p:nvPr/>
        </p:nvSpPr>
        <p:spPr>
          <a:xfrm>
            <a:off x="-4482" y="6642108"/>
            <a:ext cx="81371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Kiselev, V.Y., Andrews, T.S. &amp; </a:t>
            </a:r>
            <a:r>
              <a:rPr lang="en-US" sz="800" dirty="0" err="1"/>
              <a:t>Hemberg</a:t>
            </a:r>
            <a:r>
              <a:rPr lang="en-US" sz="800" dirty="0"/>
              <a:t>, M. Challenges in unsupervised clustering of single-cell RNA-seq data. </a:t>
            </a:r>
            <a:r>
              <a:rPr lang="en-US" sz="800" i="1" dirty="0"/>
              <a:t>Nat Rev Genet</a:t>
            </a:r>
            <a:r>
              <a:rPr lang="en-US" sz="800" dirty="0"/>
              <a:t> </a:t>
            </a:r>
            <a:r>
              <a:rPr lang="en-US" sz="800" b="1" dirty="0"/>
              <a:t>20, </a:t>
            </a:r>
            <a:r>
              <a:rPr lang="en-US" sz="800" dirty="0"/>
              <a:t>273–282 (2019). https://</a:t>
            </a:r>
            <a:r>
              <a:rPr lang="en-US" sz="800" dirty="0" err="1"/>
              <a:t>doi.org</a:t>
            </a:r>
            <a:r>
              <a:rPr lang="en-US" sz="800" dirty="0"/>
              <a:t>/10.1038/s41576-018-0088-9</a:t>
            </a:r>
          </a:p>
        </p:txBody>
      </p:sp>
    </p:spTree>
    <p:extLst>
      <p:ext uri="{BB962C8B-B14F-4D97-AF65-F5344CB8AC3E}">
        <p14:creationId xmlns:p14="http://schemas.microsoft.com/office/powerpoint/2010/main" val="41254675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F728F21-16C5-1543-97DB-D227FD1F2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58" y="1481896"/>
            <a:ext cx="4909486" cy="38152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669CF-5B6F-2B41-9BF4-D493C7A84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20" y="-47100"/>
            <a:ext cx="7772400" cy="1143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Graph-based clustering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545FB-F8F2-954F-A3C2-DF3E08441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792" y="990600"/>
            <a:ext cx="8676807" cy="990600"/>
          </a:xfrm>
        </p:spPr>
        <p:txBody>
          <a:bodyPr/>
          <a:lstStyle/>
          <a:p>
            <a:r>
              <a:rPr lang="en-US" sz="2000" dirty="0"/>
              <a:t>One of most popular clustering algorithms in </a:t>
            </a:r>
            <a:r>
              <a:rPr lang="en-US" sz="2000" dirty="0" err="1"/>
              <a:t>scRNA</a:t>
            </a:r>
            <a:r>
              <a:rPr lang="en-US" sz="2000" dirty="0"/>
              <a:t>-seq data analysis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5AE7C-EDE0-FC45-ACB5-39C43CAF2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11EA19-B4FC-C34F-8A36-ABB3A0C0A2DF}"/>
              </a:ext>
            </a:extLst>
          </p:cNvPr>
          <p:cNvSpPr txBox="1"/>
          <p:nvPr/>
        </p:nvSpPr>
        <p:spPr>
          <a:xfrm>
            <a:off x="48468" y="5867400"/>
            <a:ext cx="37238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Freytag, Saskia, Luyi Tian, Ingrid </a:t>
            </a:r>
            <a:r>
              <a:rPr lang="en-US" sz="800" dirty="0" err="1"/>
              <a:t>Lönnstedt</a:t>
            </a:r>
            <a:r>
              <a:rPr lang="en-US" sz="800" dirty="0"/>
              <a:t>, </a:t>
            </a:r>
            <a:r>
              <a:rPr lang="en-US" sz="800" dirty="0" err="1"/>
              <a:t>Milica</a:t>
            </a:r>
            <a:r>
              <a:rPr lang="en-US" sz="800" dirty="0"/>
              <a:t> Ng, and Melanie </a:t>
            </a:r>
            <a:r>
              <a:rPr lang="en-US" sz="800" dirty="0" err="1"/>
              <a:t>Bahlo</a:t>
            </a:r>
            <a:r>
              <a:rPr lang="en-US" sz="800" dirty="0"/>
              <a:t>. 2018. “Comparison of Clustering Tools in R for Medium-Sized 10x Genomics Single-Cell </a:t>
            </a:r>
            <a:r>
              <a:rPr lang="en-US" sz="800" dirty="0" err="1"/>
              <a:t>Rna</a:t>
            </a:r>
            <a:r>
              <a:rPr lang="en-US" sz="800" dirty="0"/>
              <a:t>-Sequencing Data.” </a:t>
            </a:r>
            <a:r>
              <a:rPr lang="en-US" sz="800" i="1" dirty="0"/>
              <a:t>F1000Research</a:t>
            </a:r>
            <a:r>
              <a:rPr lang="en-US" sz="800" dirty="0"/>
              <a:t> 7. Faculty of 1000 Ltd.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Wasserman, S. &amp; Faust, K. (1994) Social Network Analysis (Cambridge Univ. Press, Cambridge, U.K.).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https://</a:t>
            </a:r>
            <a:r>
              <a:rPr lang="en-US" sz="800" dirty="0" err="1"/>
              <a:t>biocellgen-public.svi.edu.au</a:t>
            </a:r>
            <a:r>
              <a:rPr lang="en-US" sz="800" dirty="0"/>
              <a:t>/mig_2019_scrnaseq-workshop/public/clustering-and-cell-annotation.html#ref-freytag2018comparison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5D04B1-FD45-374F-8C90-E1549FC18BB1}"/>
              </a:ext>
            </a:extLst>
          </p:cNvPr>
          <p:cNvSpPr txBox="1"/>
          <p:nvPr/>
        </p:nvSpPr>
        <p:spPr>
          <a:xfrm>
            <a:off x="5334000" y="1584101"/>
            <a:ext cx="28144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Node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-&gt; cell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Edge -&gt;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similarity between two cells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6874C6-6FC8-8146-ADA8-E772EA30149F}"/>
              </a:ext>
            </a:extLst>
          </p:cNvPr>
          <p:cNvSpPr txBox="1"/>
          <p:nvPr/>
        </p:nvSpPr>
        <p:spPr>
          <a:xfrm>
            <a:off x="4007536" y="4215081"/>
            <a:ext cx="46013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2" indent="-400050">
              <a:buFont typeface="Wingdings" pitchFamily="2" charset="2"/>
              <a:buChar char="Ø"/>
            </a:pPr>
            <a:r>
              <a:rPr lang="en-US" sz="2000" kern="0" dirty="0"/>
              <a:t>Louvain community detection: (Blondel et al. </a:t>
            </a:r>
            <a:r>
              <a:rPr lang="en-US" sz="2000" kern="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2008</a:t>
            </a:r>
            <a:r>
              <a:rPr lang="en-US" sz="2000" kern="0" dirty="0"/>
              <a:t>)</a:t>
            </a:r>
          </a:p>
          <a:p>
            <a:pPr marL="800100" lvl="2" indent="-400050">
              <a:buFont typeface="Wingdings" pitchFamily="2" charset="2"/>
              <a:buChar char="Ø"/>
            </a:pPr>
            <a:r>
              <a:rPr lang="en-US" sz="2000" kern="0" dirty="0"/>
              <a:t>Leiden community detection: (</a:t>
            </a:r>
            <a:r>
              <a:rPr lang="en-US" sz="2000" kern="0" dirty="0" err="1"/>
              <a:t>Traag</a:t>
            </a:r>
            <a:r>
              <a:rPr lang="en-US" sz="2000" kern="0" dirty="0"/>
              <a:t>, Waltman, and Eck </a:t>
            </a:r>
            <a:r>
              <a:rPr lang="en-US" sz="2000" kern="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2019</a:t>
            </a:r>
            <a:r>
              <a:rPr lang="en-US" sz="2000" kern="0" dirty="0"/>
              <a:t>)</a:t>
            </a:r>
          </a:p>
        </p:txBody>
      </p:sp>
      <p:pic>
        <p:nvPicPr>
          <p:cNvPr id="10" name="Graphic 9" descr="Back with solid fill">
            <a:extLst>
              <a:ext uri="{FF2B5EF4-FFF2-40B4-BE49-F238E27FC236}">
                <a16:creationId xmlns:a16="http://schemas.microsoft.com/office/drawing/2014/main" id="{5F27AA79-DC4A-6A48-923A-E68E87142E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639929">
            <a:off x="7108420" y="383681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38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11ECB-1BBC-8F4D-943D-9E050E372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344579"/>
            <a:ext cx="7772400" cy="1143000"/>
          </a:xfrm>
        </p:spPr>
        <p:txBody>
          <a:bodyPr/>
          <a:lstStyle/>
          <a:p>
            <a:r>
              <a:rPr lang="en-US" dirty="0"/>
              <a:t>Why study single cells?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918D3-DFCF-A545-A914-F51A430F3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5" name="object 3">
            <a:extLst>
              <a:ext uri="{FF2B5EF4-FFF2-40B4-BE49-F238E27FC236}">
                <a16:creationId xmlns:a16="http://schemas.microsoft.com/office/drawing/2014/main" id="{63233071-42C0-6645-9397-8DBC42C6AB88}"/>
              </a:ext>
            </a:extLst>
          </p:cNvPr>
          <p:cNvGrpSpPr/>
          <p:nvPr/>
        </p:nvGrpSpPr>
        <p:grpSpPr>
          <a:xfrm>
            <a:off x="1981790" y="1981200"/>
            <a:ext cx="4829175" cy="4090035"/>
            <a:chOff x="1905209" y="1778005"/>
            <a:chExt cx="4829175" cy="4090035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0778C7AF-CF83-8F48-B02A-5834DFAE1AA3}"/>
                </a:ext>
              </a:extLst>
            </p:cNvPr>
            <p:cNvSpPr/>
            <p:nvPr/>
          </p:nvSpPr>
          <p:spPr>
            <a:xfrm>
              <a:off x="1905209" y="1778005"/>
              <a:ext cx="4829168" cy="408984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651F47AD-833B-2249-A3F4-466151067C30}"/>
                </a:ext>
              </a:extLst>
            </p:cNvPr>
            <p:cNvSpPr/>
            <p:nvPr/>
          </p:nvSpPr>
          <p:spPr>
            <a:xfrm>
              <a:off x="2324100" y="3670300"/>
              <a:ext cx="182880" cy="1828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6">
            <a:extLst>
              <a:ext uri="{FF2B5EF4-FFF2-40B4-BE49-F238E27FC236}">
                <a16:creationId xmlns:a16="http://schemas.microsoft.com/office/drawing/2014/main" id="{87894149-AFA9-E04C-9F92-F5BF5BE88DC0}"/>
              </a:ext>
            </a:extLst>
          </p:cNvPr>
          <p:cNvSpPr txBox="1"/>
          <p:nvPr/>
        </p:nvSpPr>
        <p:spPr>
          <a:xfrm>
            <a:off x="1981200" y="1641089"/>
            <a:ext cx="4845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61565" algn="l"/>
                <a:tab pos="3664585" algn="l"/>
              </a:tabLst>
            </a:pPr>
            <a:r>
              <a:rPr sz="1800" b="1" spc="-5" dirty="0">
                <a:latin typeface="Arial"/>
                <a:cs typeface="Arial"/>
              </a:rPr>
              <a:t>Genotype	Cell	Phenotype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F8B102-7E40-C84F-A9EB-3029D59454CA}"/>
              </a:ext>
            </a:extLst>
          </p:cNvPr>
          <p:cNvSpPr txBox="1"/>
          <p:nvPr/>
        </p:nvSpPr>
        <p:spPr>
          <a:xfrm>
            <a:off x="190500" y="6133845"/>
            <a:ext cx="8762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Cells are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key intermediate from genotype 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phenotype, e.g., </a:t>
            </a:r>
            <a:r>
              <a:rPr lang="en-US" sz="1600" spc="-10">
                <a:latin typeface="Arial" panose="020B0604020202020204" pitchFamily="34" charset="0"/>
                <a:cs typeface="Arial" panose="020B0604020202020204" pitchFamily="34" charset="0"/>
              </a:rPr>
              <a:t>essential </a:t>
            </a:r>
            <a:r>
              <a:rPr lang="en-US" sz="1600" spc="-5">
                <a:latin typeface="Arial" panose="020B0604020202020204" pitchFamily="34" charset="0"/>
                <a:cs typeface="Arial" panose="020B0604020202020204" pitchFamily="34" charset="0"/>
              </a:rPr>
              <a:t>functional 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dissection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  <a:r>
              <a:rPr lang="en-US" sz="16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variants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BB328-FAC2-AD4B-8FAD-0576188668C9}"/>
              </a:ext>
            </a:extLst>
          </p:cNvPr>
          <p:cNvSpPr txBox="1"/>
          <p:nvPr/>
        </p:nvSpPr>
        <p:spPr>
          <a:xfrm>
            <a:off x="6660884" y="6656686"/>
            <a:ext cx="22926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www.youtube.com</a:t>
            </a:r>
            <a:r>
              <a:rPr lang="en-US" sz="800" dirty="0"/>
              <a:t>/</a:t>
            </a:r>
            <a:r>
              <a:rPr lang="en-US" sz="800" dirty="0" err="1"/>
              <a:t>watch?v</a:t>
            </a:r>
            <a:r>
              <a:rPr lang="en-US" sz="800" dirty="0"/>
              <a:t>=PRjX3-m16cw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00A3E7-B819-6743-A80E-73D96128F815}"/>
              </a:ext>
            </a:extLst>
          </p:cNvPr>
          <p:cNvSpPr txBox="1"/>
          <p:nvPr/>
        </p:nvSpPr>
        <p:spPr>
          <a:xfrm>
            <a:off x="-15688" y="6656686"/>
            <a:ext cx="64956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https://bioinformatics-core-shared-</a:t>
            </a:r>
            <a:r>
              <a:rPr lang="en-US" sz="800" dirty="0" err="1"/>
              <a:t>training.github.io</a:t>
            </a:r>
            <a:r>
              <a:rPr lang="en-US" sz="800" dirty="0"/>
              <a:t>/cruk-summer-school-2018/</a:t>
            </a:r>
            <a:r>
              <a:rPr lang="en-US" sz="800" dirty="0" err="1"/>
              <a:t>SingleCell</a:t>
            </a:r>
            <a:r>
              <a:rPr lang="en-US" sz="800" dirty="0"/>
              <a:t>/slides/2018-07-25_CRUK_CI_summer_school-scRNAseq.pdf</a:t>
            </a:r>
          </a:p>
        </p:txBody>
      </p:sp>
    </p:spTree>
    <p:extLst>
      <p:ext uri="{BB962C8B-B14F-4D97-AF65-F5344CB8AC3E}">
        <p14:creationId xmlns:p14="http://schemas.microsoft.com/office/powerpoint/2010/main" val="9590490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04800" y="3528536"/>
            <a:ext cx="5012025" cy="1209020"/>
            <a:chOff x="-1657000" y="4359851"/>
            <a:chExt cx="5012025" cy="1209020"/>
          </a:xfrm>
        </p:grpSpPr>
        <p:graphicFrame>
          <p:nvGraphicFramePr>
            <p:cNvPr id="12" name="Content Placeholder 3"/>
            <p:cNvGraphicFramePr>
              <a:graphicFrameLocks noChangeAspect="1"/>
            </p:cNvGraphicFramePr>
            <p:nvPr/>
          </p:nvGraphicFramePr>
          <p:xfrm>
            <a:off x="324200" y="4359851"/>
            <a:ext cx="3030825" cy="879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3" name="Equation" r:id="rId4" imgW="1663700" imgH="482600" progId="Equation.3">
                    <p:embed/>
                  </p:oleObj>
                </mc:Choice>
                <mc:Fallback>
                  <p:oleObj name="Equation" r:id="rId4" imgW="1663700" imgH="482600" progId="Equation.3">
                    <p:embed/>
                    <p:pic>
                      <p:nvPicPr>
                        <p:cNvPr id="12" name="Content Placeholder 3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24200" y="4359851"/>
                          <a:ext cx="3030825" cy="8797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Box 12"/>
            <p:cNvSpPr txBox="1"/>
            <p:nvPr/>
          </p:nvSpPr>
          <p:spPr>
            <a:xfrm>
              <a:off x="-1657000" y="5045651"/>
              <a:ext cx="20450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 dirty="0">
                  <a:solidFill>
                    <a:prstClr val="black"/>
                  </a:solidFill>
                  <a:latin typeface="Calibri"/>
                </a:rPr>
                <a:t>normalization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 i="1" dirty="0">
                  <a:solidFill>
                    <a:prstClr val="black"/>
                  </a:solidFill>
                  <a:latin typeface="Calibri"/>
                </a:rPr>
                <a:t>m</a:t>
              </a:r>
              <a:r>
                <a:rPr lang="en-US" sz="1400" b="0" dirty="0">
                  <a:solidFill>
                    <a:prstClr val="black"/>
                  </a:solidFill>
                  <a:latin typeface="Calibri"/>
                </a:rPr>
                <a:t>: total number of edges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800599" y="4290536"/>
            <a:ext cx="3124201" cy="675620"/>
            <a:chOff x="3531891" y="4929293"/>
            <a:chExt cx="3124201" cy="675620"/>
          </a:xfrm>
        </p:grpSpPr>
        <p:graphicFrame>
          <p:nvGraphicFramePr>
            <p:cNvPr id="15" name="Content Placeholder 3"/>
            <p:cNvGraphicFramePr>
              <a:graphicFrameLocks noChangeAspect="1"/>
            </p:cNvGraphicFramePr>
            <p:nvPr/>
          </p:nvGraphicFramePr>
          <p:xfrm>
            <a:off x="3531891" y="4929293"/>
            <a:ext cx="855072" cy="6087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4" name="Equation" r:id="rId6" imgW="571500" imgH="406400" progId="Equation.3">
                    <p:embed/>
                  </p:oleObj>
                </mc:Choice>
                <mc:Fallback>
                  <p:oleObj name="Equation" r:id="rId6" imgW="571500" imgH="406400" progId="Equation.3">
                    <p:embed/>
                    <p:pic>
                      <p:nvPicPr>
                        <p:cNvPr id="15" name="Content Placeholder 3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531891" y="4929293"/>
                          <a:ext cx="855072" cy="60871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4217692" y="5081693"/>
              <a:ext cx="2438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=expected edge weight that would go between </a:t>
              </a:r>
              <a:r>
                <a:rPr lang="en-US" sz="1400" dirty="0" err="1">
                  <a:solidFill>
                    <a:prstClr val="black"/>
                  </a:solidFill>
                  <a:latin typeface="Calibri"/>
                </a:rPr>
                <a:t>i</a:t>
              </a: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 and j</a:t>
              </a:r>
              <a:endParaRPr lang="en-US" sz="1100" b="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715000" y="368093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Calibri"/>
              </a:rPr>
              <a:t>sum over nodes within a group (module) 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352800" y="4138136"/>
            <a:ext cx="457200" cy="433864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1"/>
          </p:cNvCxnSpPr>
          <p:nvPr/>
        </p:nvCxnSpPr>
        <p:spPr>
          <a:xfrm flipH="1" flipV="1">
            <a:off x="4495800" y="4290536"/>
            <a:ext cx="304799" cy="304358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09800" y="44958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edge weight between nodes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i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and j</a:t>
            </a:r>
            <a:endParaRPr lang="en-US" sz="14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1295400"/>
            <a:ext cx="6019800" cy="1741192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1752600" y="3048000"/>
            <a:ext cx="386080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38200" y="31242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Georgia (Body)"/>
                <a:cs typeface="Georgia (Body)"/>
              </a:rPr>
              <a:t>Modularity 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cs typeface="Times New Roman"/>
              </a:rPr>
              <a:t>Q</a:t>
            </a:r>
            <a:r>
              <a:rPr lang="en-US" sz="2000" dirty="0">
                <a:solidFill>
                  <a:srgbClr val="000000"/>
                </a:solidFill>
                <a:latin typeface="Georgia (Body)"/>
                <a:cs typeface="Georgia (Body)"/>
              </a:rPr>
              <a:t>: measurement on strength of network division </a:t>
            </a:r>
            <a:endParaRPr lang="en-US" sz="2400" dirty="0">
              <a:solidFill>
                <a:srgbClr val="000000"/>
              </a:solidFill>
              <a:latin typeface="Georgia (Body)"/>
              <a:cs typeface="Georgia (Body)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19200" y="2667000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57800" y="2667000"/>
            <a:ext cx="6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986024" y="2819400"/>
            <a:ext cx="2133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Helvetica"/>
                <a:cs typeface="Helvetica"/>
              </a:rPr>
              <a:t>Brede</a:t>
            </a:r>
            <a:r>
              <a:rPr lang="en-US" sz="1000" b="0" dirty="0">
                <a:solidFill>
                  <a:prstClr val="black"/>
                </a:solidFill>
                <a:latin typeface="Helvetica"/>
                <a:cs typeface="Helvetica"/>
              </a:rPr>
              <a:t>, </a:t>
            </a:r>
            <a:r>
              <a:rPr lang="en-US" sz="1000" b="0" dirty="0" err="1">
                <a:solidFill>
                  <a:prstClr val="black"/>
                </a:solidFill>
                <a:latin typeface="Helvetica"/>
                <a:cs typeface="Helvetica"/>
              </a:rPr>
              <a:t>Europhysics</a:t>
            </a:r>
            <a:r>
              <a:rPr lang="en-US" sz="1000" b="0" dirty="0">
                <a:solidFill>
                  <a:prstClr val="black"/>
                </a:solidFill>
                <a:latin typeface="Helvetica"/>
                <a:cs typeface="Helvetica"/>
              </a:rPr>
              <a:t> Letters, 2010.</a:t>
            </a:r>
          </a:p>
        </p:txBody>
      </p:sp>
      <p:cxnSp>
        <p:nvCxnSpPr>
          <p:cNvPr id="41" name="Straight Arrow Connector 40"/>
          <p:cNvCxnSpPr>
            <a:stCxn id="13" idx="3"/>
          </p:cNvCxnSpPr>
          <p:nvPr/>
        </p:nvCxnSpPr>
        <p:spPr>
          <a:xfrm flipV="1">
            <a:off x="2349801" y="4214336"/>
            <a:ext cx="469599" cy="26161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7" idx="1"/>
          </p:cNvCxnSpPr>
          <p:nvPr/>
        </p:nvCxnSpPr>
        <p:spPr>
          <a:xfrm flipH="1" flipV="1">
            <a:off x="4953000" y="3909536"/>
            <a:ext cx="762000" cy="3301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7612743" y="6172200"/>
            <a:ext cx="152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Helvetica"/>
                <a:cs typeface="Helvetica"/>
              </a:rPr>
              <a:t>Newman, PNAS, 2006</a:t>
            </a:r>
            <a:r>
              <a:rPr lang="en-US" sz="1000" b="0" dirty="0">
                <a:solidFill>
                  <a:prstClr val="black"/>
                </a:solidFill>
                <a:latin typeface="Helvetica"/>
                <a:cs typeface="Helvetica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47807" y="5105401"/>
            <a:ext cx="5833873" cy="1320462"/>
            <a:chOff x="1447807" y="5105401"/>
            <a:chExt cx="5833873" cy="1320462"/>
          </a:xfrm>
        </p:grpSpPr>
        <p:sp>
          <p:nvSpPr>
            <p:cNvPr id="35" name="TextBox 34"/>
            <p:cNvSpPr txBox="1"/>
            <p:nvPr/>
          </p:nvSpPr>
          <p:spPr>
            <a:xfrm>
              <a:off x="1447807" y="5410200"/>
              <a:ext cx="583387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Clustering goal: </a:t>
              </a:r>
              <a:r>
                <a:rPr lang="en-US" sz="2000" dirty="0"/>
                <a:t>assign each node a module </a:t>
              </a:r>
            </a:p>
            <a:p>
              <a:pPr algn="ctr"/>
              <a:r>
                <a:rPr lang="en-US" sz="2000" dirty="0"/>
                <a:t>to maximize “modularity” as an objective function</a:t>
              </a:r>
            </a:p>
            <a:p>
              <a:pPr algn="ctr"/>
              <a:r>
                <a:rPr lang="en-US" sz="2000" dirty="0"/>
                <a:t> (module is a group of highly connected nodes)</a:t>
              </a:r>
            </a:p>
          </p:txBody>
        </p:sp>
        <p:sp>
          <p:nvSpPr>
            <p:cNvPr id="26" name="Right Arrow 25"/>
            <p:cNvSpPr/>
            <p:nvPr/>
          </p:nvSpPr>
          <p:spPr>
            <a:xfrm rot="5400000" flipV="1">
              <a:off x="3903210" y="5088390"/>
              <a:ext cx="416080" cy="450101"/>
            </a:xfrm>
            <a:prstGeom prst="rightArrow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7C03C982-E4E7-194A-AC0F-C03826666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0"/>
            <a:ext cx="7772400" cy="1143000"/>
          </a:xfrm>
        </p:spPr>
        <p:txBody>
          <a:bodyPr/>
          <a:lstStyle/>
          <a:p>
            <a:r>
              <a:rPr lang="en-US" dirty="0"/>
              <a:t>Modularity</a:t>
            </a:r>
          </a:p>
        </p:txBody>
      </p:sp>
    </p:spTree>
    <p:extLst>
      <p:ext uri="{BB962C8B-B14F-4D97-AF65-F5344CB8AC3E}">
        <p14:creationId xmlns:p14="http://schemas.microsoft.com/office/powerpoint/2010/main" val="1166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1C5F5-E492-9748-8D89-84CD0DAF6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34282"/>
            <a:ext cx="7772400" cy="1143000"/>
          </a:xfrm>
        </p:spPr>
        <p:txBody>
          <a:bodyPr/>
          <a:lstStyle/>
          <a:p>
            <a:r>
              <a:rPr lang="en-US" dirty="0"/>
              <a:t>Louvain community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B10C7-6491-254E-8F2E-751DF735D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F337366D-6640-204C-B432-EE48A409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34" t="5118" r="9602" b="42912"/>
          <a:stretch/>
        </p:blipFill>
        <p:spPr>
          <a:xfrm>
            <a:off x="23663" y="4846180"/>
            <a:ext cx="4400818" cy="15737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1D972B-662E-234B-90F5-B23E2CDBED9C}"/>
              </a:ext>
            </a:extLst>
          </p:cNvPr>
          <p:cNvSpPr txBox="1"/>
          <p:nvPr/>
        </p:nvSpPr>
        <p:spPr>
          <a:xfrm>
            <a:off x="3748" y="6519446"/>
            <a:ext cx="5844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4"/>
              </a:rPr>
              <a:t>https://biocellgen-public.svi.edu.au/mig_2019_scrnaseq-workshop/public/clustering-and-cell-annotation.html#ref-freytag2018comparison</a:t>
            </a:r>
            <a:endParaRPr lang="en-US" sz="800" dirty="0"/>
          </a:p>
          <a:p>
            <a:r>
              <a:rPr lang="en-US" sz="800" dirty="0"/>
              <a:t>https://</a:t>
            </a:r>
            <a:r>
              <a:rPr lang="en-US" sz="800" dirty="0" err="1"/>
              <a:t>www.youtube.com</a:t>
            </a:r>
            <a:r>
              <a:rPr lang="en-US" sz="800" dirty="0"/>
              <a:t>/</a:t>
            </a:r>
            <a:r>
              <a:rPr lang="en-US" sz="800" dirty="0" err="1"/>
              <a:t>watch?v</a:t>
            </a:r>
            <a:r>
              <a:rPr lang="en-US" sz="800" dirty="0"/>
              <a:t>=QNv7rKWCgM8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3EF67F-D63C-FD4F-95BB-565B47BC0370}"/>
                  </a:ext>
                </a:extLst>
              </p:cNvPr>
              <p:cNvSpPr txBox="1"/>
              <p:nvPr/>
            </p:nvSpPr>
            <p:spPr>
              <a:xfrm>
                <a:off x="228600" y="1069602"/>
                <a:ext cx="8915399" cy="3662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Start with every node in its own community (i.e., module</a:t>
                </a:r>
                <a:r>
                  <a:rPr lang="en-US" sz="1800">
                    <a:latin typeface="Arial" panose="020B0604020202020204" pitchFamily="34" charset="0"/>
                    <a:cs typeface="Arial" panose="020B0604020202020204" pitchFamily="34" charset="0"/>
                  </a:rPr>
                  <a:t>/cluster)</a:t>
                </a: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Step1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: Modularity optimization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Order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nodes and for each node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, move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to the community of neighbor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𝑗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that leads to maximum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If all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the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remains in its current community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Repeatedly cycle through all nodes until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Step2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: Community aggregation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Create a weighted network of communities from Step1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Nodes : communities in Step1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Edge weights : sum of weights of edges between communities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Edges within a community become two self-loops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Repeat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:  Apply Step1 &amp; Step2 to resulting network, and so on until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3EF67F-D63C-FD4F-95BB-565B47BC0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069602"/>
                <a:ext cx="8915399" cy="3662541"/>
              </a:xfrm>
              <a:prstGeom prst="rect">
                <a:avLst/>
              </a:prstGeom>
              <a:blipFill>
                <a:blip r:embed="rId5"/>
                <a:stretch>
                  <a:fillRect l="-570" t="-692" b="-1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Diagram, schematic&#10;&#10;Description automatically generated">
            <a:extLst>
              <a:ext uri="{FF2B5EF4-FFF2-40B4-BE49-F238E27FC236}">
                <a16:creationId xmlns:a16="http://schemas.microsoft.com/office/drawing/2014/main" id="{262E57F8-FB26-4346-AC7C-748332122F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7" t="62784" r="10470"/>
          <a:stretch/>
        </p:blipFill>
        <p:spPr>
          <a:xfrm>
            <a:off x="4375637" y="5189455"/>
            <a:ext cx="4792025" cy="125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827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2411A-6DDB-6247-8523-4244B49A6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1143000"/>
          </a:xfrm>
        </p:spPr>
        <p:txBody>
          <a:bodyPr/>
          <a:lstStyle/>
          <a:p>
            <a:r>
              <a:rPr lang="en-US" dirty="0"/>
              <a:t>Examples of Louvain clustering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222FE-2406-3740-A427-5557B023E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12290" name="Picture 2" descr="Communities in Belgium.">
            <a:extLst>
              <a:ext uri="{FF2B5EF4-FFF2-40B4-BE49-F238E27FC236}">
                <a16:creationId xmlns:a16="http://schemas.microsoft.com/office/drawing/2014/main" id="{6B154CB8-3B00-C64F-A8D3-0F008B17D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645" y="1603283"/>
            <a:ext cx="4715016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392ACB-93F1-3E40-A2F8-5B38E4933D87}"/>
              </a:ext>
            </a:extLst>
          </p:cNvPr>
          <p:cNvSpPr txBox="1"/>
          <p:nvPr/>
        </p:nvSpPr>
        <p:spPr>
          <a:xfrm>
            <a:off x="1524000" y="1160135"/>
            <a:ext cx="3902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Belgian mobile phone network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B4FBA7-540C-114E-82B3-0910E137B87A}"/>
              </a:ext>
            </a:extLst>
          </p:cNvPr>
          <p:cNvSpPr txBox="1"/>
          <p:nvPr/>
        </p:nvSpPr>
        <p:spPr>
          <a:xfrm>
            <a:off x="6248400" y="1596340"/>
            <a:ext cx="2819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2M nodes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nodes:</a:t>
            </a:r>
          </a:p>
          <a:p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French speakers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nodes:</a:t>
            </a:r>
          </a:p>
          <a:p>
            <a:r>
              <a:rPr lang="en-US" sz="1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Dutch speakers</a:t>
            </a:r>
            <a:endParaRPr lang="en-US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5994A4-3470-7047-AA70-82CCF42048E4}"/>
              </a:ext>
            </a:extLst>
          </p:cNvPr>
          <p:cNvSpPr txBox="1"/>
          <p:nvPr/>
        </p:nvSpPr>
        <p:spPr>
          <a:xfrm>
            <a:off x="381000" y="6520144"/>
            <a:ext cx="1507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Blondel et al.2008</a:t>
            </a:r>
          </a:p>
        </p:txBody>
      </p:sp>
    </p:spTree>
    <p:extLst>
      <p:ext uri="{BB962C8B-B14F-4D97-AF65-F5344CB8AC3E}">
        <p14:creationId xmlns:p14="http://schemas.microsoft.com/office/powerpoint/2010/main" val="22794522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2411A-6DDB-6247-8523-4244B49A6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1143000"/>
          </a:xfrm>
        </p:spPr>
        <p:txBody>
          <a:bodyPr/>
          <a:lstStyle/>
          <a:p>
            <a:r>
              <a:rPr lang="en-US" dirty="0"/>
              <a:t>Examples of Louvain clustering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222FE-2406-3740-A427-5557B023E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12292" name="Picture 4" descr="Figure 2:">
            <a:extLst>
              <a:ext uri="{FF2B5EF4-FFF2-40B4-BE49-F238E27FC236}">
                <a16:creationId xmlns:a16="http://schemas.microsoft.com/office/drawing/2014/main" id="{37559F58-9EA5-5E45-840C-14E98FBF7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" y="1219201"/>
            <a:ext cx="6092985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8E0F3E-26A5-6A4B-940B-B90DBD201BF1}"/>
              </a:ext>
            </a:extLst>
          </p:cNvPr>
          <p:cNvSpPr txBox="1"/>
          <p:nvPr/>
        </p:nvSpPr>
        <p:spPr>
          <a:xfrm>
            <a:off x="6065520" y="2588449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Louvain algorithm clusters millions of cell with reasonable computational complexity.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F570D7-3D1D-FF42-A3CA-4D30390931EA}"/>
              </a:ext>
            </a:extLst>
          </p:cNvPr>
          <p:cNvSpPr txBox="1"/>
          <p:nvPr/>
        </p:nvSpPr>
        <p:spPr>
          <a:xfrm>
            <a:off x="0" y="6442502"/>
            <a:ext cx="75408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err="1"/>
              <a:t>Luecken</a:t>
            </a:r>
            <a:r>
              <a:rPr lang="en-US" sz="700" dirty="0"/>
              <a:t> MD, Theis FJ (2019) Current best practices in single-cell RNA-seq analysis: a tutorial. Mol Syst Biol 15:e8746</a:t>
            </a:r>
          </a:p>
          <a:p>
            <a:r>
              <a:rPr lang="en-US" sz="700" dirty="0"/>
              <a:t>Han X, Zhou Z, Fei L, Sun H, Wang R, Chen Y, Zhou Y (2020) Construction of a human cell landscape at single-cell level. Nature 581:303–309. </a:t>
            </a:r>
            <a:r>
              <a:rPr lang="en-US" sz="700" dirty="0">
                <a:hlinkClick r:id="rId4"/>
              </a:rPr>
              <a:t>https://doi.org/10.1038/s41586-020-2157-4</a:t>
            </a:r>
            <a:endParaRPr lang="en-US" sz="700" dirty="0"/>
          </a:p>
          <a:p>
            <a:r>
              <a:rPr lang="en-US" sz="700" dirty="0" err="1"/>
              <a:t>Seow</a:t>
            </a:r>
            <a:r>
              <a:rPr lang="en-US" sz="700" dirty="0"/>
              <a:t>, J.J.W., Wong, R.M.M., Pai, R. </a:t>
            </a:r>
            <a:r>
              <a:rPr lang="en-US" sz="700" i="1" dirty="0"/>
              <a:t>et al.</a:t>
            </a:r>
            <a:r>
              <a:rPr lang="en-US" sz="700" dirty="0"/>
              <a:t> Single‐Cell RNA Sequencing for Precision Oncology: Current State-of-Art. </a:t>
            </a:r>
            <a:r>
              <a:rPr lang="en-US" sz="700" i="1" dirty="0"/>
              <a:t>J Indian Inst Sci</a:t>
            </a:r>
            <a:r>
              <a:rPr lang="en-US" sz="700" dirty="0"/>
              <a:t> </a:t>
            </a:r>
            <a:r>
              <a:rPr lang="en-US" sz="700" b="1" dirty="0"/>
              <a:t>100, </a:t>
            </a:r>
            <a:r>
              <a:rPr lang="en-US" sz="700" dirty="0"/>
              <a:t>579–588 (2020). https://</a:t>
            </a:r>
            <a:r>
              <a:rPr lang="en-US" sz="700" dirty="0" err="1"/>
              <a:t>doi.org</a:t>
            </a:r>
            <a:r>
              <a:rPr lang="en-US" sz="700" dirty="0"/>
              <a:t>/10.1007/s41745-020-00178-1</a:t>
            </a:r>
          </a:p>
        </p:txBody>
      </p:sp>
      <p:pic>
        <p:nvPicPr>
          <p:cNvPr id="7" name="Picture 2" descr="controversy about the pronunciation about scanpy leads some to believe it should be pronounced like shrimp scampi, rather than the canonical scan-pie">
            <a:extLst>
              <a:ext uri="{FF2B5EF4-FFF2-40B4-BE49-F238E27FC236}">
                <a16:creationId xmlns:a16="http://schemas.microsoft.com/office/drawing/2014/main" id="{84F3F1E7-85C6-444B-A0AB-F114DF988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0" t="76200" r="62873" b="9295"/>
          <a:stretch/>
        </p:blipFill>
        <p:spPr bwMode="auto">
          <a:xfrm>
            <a:off x="3770423" y="5843088"/>
            <a:ext cx="1274123" cy="55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E1C5F6-4B53-484F-978B-30683A9985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2548" y="6004358"/>
            <a:ext cx="3959447" cy="45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23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0AC6-9273-5646-AFAC-79F23C77A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46" y="574993"/>
            <a:ext cx="8229600" cy="1143000"/>
          </a:xfrm>
        </p:spPr>
        <p:txBody>
          <a:bodyPr/>
          <a:lstStyle/>
          <a:p>
            <a:r>
              <a:rPr lang="en-US" dirty="0"/>
              <a:t>Sequencing RNAs in singe cells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7AED0E-F21B-3B41-A62F-0A1378F3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240306B3-4106-A049-9A19-564E60D6B5CA}"/>
              </a:ext>
            </a:extLst>
          </p:cNvPr>
          <p:cNvSpPr txBox="1"/>
          <p:nvPr/>
        </p:nvSpPr>
        <p:spPr>
          <a:xfrm>
            <a:off x="622300" y="4653915"/>
            <a:ext cx="2117090" cy="299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7020">
              <a:lnSpc>
                <a:spcPts val="2360"/>
              </a:lnSpc>
              <a:buSzPct val="150000"/>
              <a:buFont typeface="Wingdings"/>
              <a:buChar char=""/>
              <a:tabLst>
                <a:tab pos="299720" algn="l"/>
              </a:tabLst>
            </a:pPr>
            <a:r>
              <a:rPr sz="1800" b="1" spc="-5" dirty="0">
                <a:latin typeface="Arial"/>
                <a:cs typeface="Arial"/>
              </a:rPr>
              <a:t>Core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technology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6" name="object 4">
            <a:extLst>
              <a:ext uri="{FF2B5EF4-FFF2-40B4-BE49-F238E27FC236}">
                <a16:creationId xmlns:a16="http://schemas.microsoft.com/office/drawing/2014/main" id="{7A3CFD77-C041-CB47-ADCD-006D146C1F11}"/>
              </a:ext>
            </a:extLst>
          </p:cNvPr>
          <p:cNvGrpSpPr/>
          <p:nvPr/>
        </p:nvGrpSpPr>
        <p:grpSpPr>
          <a:xfrm>
            <a:off x="373379" y="1840992"/>
            <a:ext cx="2583180" cy="2735580"/>
            <a:chOff x="373379" y="1840992"/>
            <a:chExt cx="2583180" cy="2735580"/>
          </a:xfrm>
        </p:grpSpPr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9A89FC57-6227-0F40-BBEC-29B7C6FA560F}"/>
                </a:ext>
              </a:extLst>
            </p:cNvPr>
            <p:cNvSpPr/>
            <p:nvPr/>
          </p:nvSpPr>
          <p:spPr>
            <a:xfrm>
              <a:off x="373379" y="1840992"/>
              <a:ext cx="2583178" cy="27355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960A7D8F-E117-FF45-9D72-6693C8AE07F2}"/>
                </a:ext>
              </a:extLst>
            </p:cNvPr>
            <p:cNvSpPr/>
            <p:nvPr/>
          </p:nvSpPr>
          <p:spPr>
            <a:xfrm>
              <a:off x="419099" y="1863471"/>
              <a:ext cx="2489200" cy="2641600"/>
            </a:xfrm>
            <a:custGeom>
              <a:avLst/>
              <a:gdLst/>
              <a:ahLst/>
              <a:cxnLst/>
              <a:rect l="l" t="t" r="r" b="b"/>
              <a:pathLst>
                <a:path w="2489200" h="2641600">
                  <a:moveTo>
                    <a:pt x="2489200" y="0"/>
                  </a:moveTo>
                  <a:lnTo>
                    <a:pt x="0" y="0"/>
                  </a:lnTo>
                  <a:lnTo>
                    <a:pt x="0" y="2641600"/>
                  </a:lnTo>
                  <a:lnTo>
                    <a:pt x="2489200" y="2641600"/>
                  </a:lnTo>
                  <a:lnTo>
                    <a:pt x="2489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BC4EF5AC-DD7D-0447-8543-1BF384C92B6E}"/>
                </a:ext>
              </a:extLst>
            </p:cNvPr>
            <p:cNvSpPr/>
            <p:nvPr/>
          </p:nvSpPr>
          <p:spPr>
            <a:xfrm>
              <a:off x="419099" y="1863471"/>
              <a:ext cx="2489200" cy="2641600"/>
            </a:xfrm>
            <a:custGeom>
              <a:avLst/>
              <a:gdLst/>
              <a:ahLst/>
              <a:cxnLst/>
              <a:rect l="l" t="t" r="r" b="b"/>
              <a:pathLst>
                <a:path w="2489200" h="2641600">
                  <a:moveTo>
                    <a:pt x="0" y="0"/>
                  </a:moveTo>
                  <a:lnTo>
                    <a:pt x="2489200" y="0"/>
                  </a:lnTo>
                  <a:lnTo>
                    <a:pt x="2489200" y="2641600"/>
                  </a:lnTo>
                  <a:lnTo>
                    <a:pt x="0" y="26416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ECB9F5B1-0692-774F-AE19-3CB1B95E0664}"/>
                </a:ext>
              </a:extLst>
            </p:cNvPr>
            <p:cNvSpPr/>
            <p:nvPr/>
          </p:nvSpPr>
          <p:spPr>
            <a:xfrm>
              <a:off x="433303" y="1941169"/>
              <a:ext cx="2463363" cy="246937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9">
            <a:extLst>
              <a:ext uri="{FF2B5EF4-FFF2-40B4-BE49-F238E27FC236}">
                <a16:creationId xmlns:a16="http://schemas.microsoft.com/office/drawing/2014/main" id="{40C06ADD-6D77-EF48-BA0C-EC7C518EA13C}"/>
              </a:ext>
            </a:extLst>
          </p:cNvPr>
          <p:cNvSpPr txBox="1"/>
          <p:nvPr/>
        </p:nvSpPr>
        <p:spPr>
          <a:xfrm>
            <a:off x="6618096" y="4653915"/>
            <a:ext cx="1722755" cy="299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7020">
              <a:lnSpc>
                <a:spcPts val="2360"/>
              </a:lnSpc>
              <a:buSzPct val="150000"/>
              <a:buFont typeface="Wingdings"/>
              <a:buChar char=""/>
              <a:tabLst>
                <a:tab pos="299720" algn="l"/>
              </a:tabLst>
            </a:pPr>
            <a:r>
              <a:rPr sz="1800" b="1" spc="-5" dirty="0">
                <a:latin typeface="Arial"/>
                <a:cs typeface="Arial"/>
              </a:rPr>
              <a:t>Computation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2" name="object 10">
            <a:extLst>
              <a:ext uri="{FF2B5EF4-FFF2-40B4-BE49-F238E27FC236}">
                <a16:creationId xmlns:a16="http://schemas.microsoft.com/office/drawing/2014/main" id="{F7F24044-0E05-2748-8CD7-D84EE142FB8B}"/>
              </a:ext>
            </a:extLst>
          </p:cNvPr>
          <p:cNvGrpSpPr/>
          <p:nvPr/>
        </p:nvGrpSpPr>
        <p:grpSpPr>
          <a:xfrm>
            <a:off x="6190488" y="1840992"/>
            <a:ext cx="2583180" cy="2735580"/>
            <a:chOff x="6190488" y="1840992"/>
            <a:chExt cx="2583180" cy="2735580"/>
          </a:xfrm>
        </p:grpSpPr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86A36904-F273-BF46-9570-7E4DAADB3DB9}"/>
                </a:ext>
              </a:extLst>
            </p:cNvPr>
            <p:cNvSpPr/>
            <p:nvPr/>
          </p:nvSpPr>
          <p:spPr>
            <a:xfrm>
              <a:off x="6190488" y="1840992"/>
              <a:ext cx="2583180" cy="27355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2">
              <a:extLst>
                <a:ext uri="{FF2B5EF4-FFF2-40B4-BE49-F238E27FC236}">
                  <a16:creationId xmlns:a16="http://schemas.microsoft.com/office/drawing/2014/main" id="{F539902A-2840-DF42-98FA-7027A03EB3FB}"/>
                </a:ext>
              </a:extLst>
            </p:cNvPr>
            <p:cNvSpPr/>
            <p:nvPr/>
          </p:nvSpPr>
          <p:spPr>
            <a:xfrm>
              <a:off x="6235700" y="1863471"/>
              <a:ext cx="2489200" cy="2641600"/>
            </a:xfrm>
            <a:custGeom>
              <a:avLst/>
              <a:gdLst/>
              <a:ahLst/>
              <a:cxnLst/>
              <a:rect l="l" t="t" r="r" b="b"/>
              <a:pathLst>
                <a:path w="2489200" h="2641600">
                  <a:moveTo>
                    <a:pt x="2489200" y="0"/>
                  </a:moveTo>
                  <a:lnTo>
                    <a:pt x="0" y="0"/>
                  </a:lnTo>
                  <a:lnTo>
                    <a:pt x="0" y="2641600"/>
                  </a:lnTo>
                  <a:lnTo>
                    <a:pt x="2489200" y="2641600"/>
                  </a:lnTo>
                  <a:lnTo>
                    <a:pt x="2489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3">
              <a:extLst>
                <a:ext uri="{FF2B5EF4-FFF2-40B4-BE49-F238E27FC236}">
                  <a16:creationId xmlns:a16="http://schemas.microsoft.com/office/drawing/2014/main" id="{49544CBE-111D-B543-81E0-ABF8EFDF363A}"/>
                </a:ext>
              </a:extLst>
            </p:cNvPr>
            <p:cNvSpPr/>
            <p:nvPr/>
          </p:nvSpPr>
          <p:spPr>
            <a:xfrm>
              <a:off x="6235700" y="1863471"/>
              <a:ext cx="2489200" cy="2641600"/>
            </a:xfrm>
            <a:custGeom>
              <a:avLst/>
              <a:gdLst/>
              <a:ahLst/>
              <a:cxnLst/>
              <a:rect l="l" t="t" r="r" b="b"/>
              <a:pathLst>
                <a:path w="2489200" h="2641600">
                  <a:moveTo>
                    <a:pt x="0" y="0"/>
                  </a:moveTo>
                  <a:lnTo>
                    <a:pt x="2489200" y="0"/>
                  </a:lnTo>
                  <a:lnTo>
                    <a:pt x="2489200" y="2641600"/>
                  </a:lnTo>
                  <a:lnTo>
                    <a:pt x="0" y="26416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4">
              <a:extLst>
                <a:ext uri="{FF2B5EF4-FFF2-40B4-BE49-F238E27FC236}">
                  <a16:creationId xmlns:a16="http://schemas.microsoft.com/office/drawing/2014/main" id="{833FD8DA-2142-3C45-85FC-1C2E9B556BD7}"/>
                </a:ext>
              </a:extLst>
            </p:cNvPr>
            <p:cNvSpPr/>
            <p:nvPr/>
          </p:nvSpPr>
          <p:spPr>
            <a:xfrm>
              <a:off x="6249924" y="1982724"/>
              <a:ext cx="2447544" cy="24749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5">
            <a:extLst>
              <a:ext uri="{FF2B5EF4-FFF2-40B4-BE49-F238E27FC236}">
                <a16:creationId xmlns:a16="http://schemas.microsoft.com/office/drawing/2014/main" id="{48F450F3-B3B7-974D-BD72-CDD026D24D89}"/>
              </a:ext>
            </a:extLst>
          </p:cNvPr>
          <p:cNvSpPr txBox="1"/>
          <p:nvPr/>
        </p:nvSpPr>
        <p:spPr>
          <a:xfrm>
            <a:off x="3713734" y="4653915"/>
            <a:ext cx="1682114" cy="299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7020">
              <a:lnSpc>
                <a:spcPts val="2360"/>
              </a:lnSpc>
              <a:buSzPct val="150000"/>
              <a:buFont typeface="Wingdings"/>
              <a:buChar char=""/>
              <a:tabLst>
                <a:tab pos="299720" algn="l"/>
              </a:tabLst>
            </a:pPr>
            <a:r>
              <a:rPr sz="1800" b="1" spc="-5" dirty="0">
                <a:latin typeface="Arial"/>
                <a:cs typeface="Arial"/>
              </a:rPr>
              <a:t>Sample</a:t>
            </a:r>
            <a:r>
              <a:rPr sz="1800" b="1" spc="-6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prep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8" name="object 16">
            <a:extLst>
              <a:ext uri="{FF2B5EF4-FFF2-40B4-BE49-F238E27FC236}">
                <a16:creationId xmlns:a16="http://schemas.microsoft.com/office/drawing/2014/main" id="{A5B0F4A8-A013-7241-87B3-7E309F085287}"/>
              </a:ext>
            </a:extLst>
          </p:cNvPr>
          <p:cNvGrpSpPr/>
          <p:nvPr/>
        </p:nvGrpSpPr>
        <p:grpSpPr>
          <a:xfrm>
            <a:off x="3281171" y="1840992"/>
            <a:ext cx="2585085" cy="2735580"/>
            <a:chOff x="3281171" y="1840992"/>
            <a:chExt cx="2585085" cy="2735580"/>
          </a:xfrm>
        </p:grpSpPr>
        <p:sp>
          <p:nvSpPr>
            <p:cNvPr id="19" name="object 17">
              <a:extLst>
                <a:ext uri="{FF2B5EF4-FFF2-40B4-BE49-F238E27FC236}">
                  <a16:creationId xmlns:a16="http://schemas.microsoft.com/office/drawing/2014/main" id="{94ACA1C6-34E7-0B41-A017-3DDDDE2BD472}"/>
                </a:ext>
              </a:extLst>
            </p:cNvPr>
            <p:cNvSpPr/>
            <p:nvPr/>
          </p:nvSpPr>
          <p:spPr>
            <a:xfrm>
              <a:off x="3281171" y="1840992"/>
              <a:ext cx="2584704" cy="273557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FC40ECDD-C441-574B-AEA5-77694038FF6C}"/>
                </a:ext>
              </a:extLst>
            </p:cNvPr>
            <p:cNvSpPr/>
            <p:nvPr/>
          </p:nvSpPr>
          <p:spPr>
            <a:xfrm>
              <a:off x="3327399" y="1863471"/>
              <a:ext cx="2489200" cy="2641600"/>
            </a:xfrm>
            <a:custGeom>
              <a:avLst/>
              <a:gdLst/>
              <a:ahLst/>
              <a:cxnLst/>
              <a:rect l="l" t="t" r="r" b="b"/>
              <a:pathLst>
                <a:path w="2489200" h="2641600">
                  <a:moveTo>
                    <a:pt x="2489200" y="0"/>
                  </a:moveTo>
                  <a:lnTo>
                    <a:pt x="0" y="0"/>
                  </a:lnTo>
                  <a:lnTo>
                    <a:pt x="0" y="2641600"/>
                  </a:lnTo>
                  <a:lnTo>
                    <a:pt x="2489200" y="2641600"/>
                  </a:lnTo>
                  <a:lnTo>
                    <a:pt x="2489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9">
              <a:extLst>
                <a:ext uri="{FF2B5EF4-FFF2-40B4-BE49-F238E27FC236}">
                  <a16:creationId xmlns:a16="http://schemas.microsoft.com/office/drawing/2014/main" id="{564146D9-5E36-F349-9D8E-3DE8DCEE4CAA}"/>
                </a:ext>
              </a:extLst>
            </p:cNvPr>
            <p:cNvSpPr/>
            <p:nvPr/>
          </p:nvSpPr>
          <p:spPr>
            <a:xfrm>
              <a:off x="3327399" y="1863471"/>
              <a:ext cx="2489200" cy="2641600"/>
            </a:xfrm>
            <a:custGeom>
              <a:avLst/>
              <a:gdLst/>
              <a:ahLst/>
              <a:cxnLst/>
              <a:rect l="l" t="t" r="r" b="b"/>
              <a:pathLst>
                <a:path w="2489200" h="2641600">
                  <a:moveTo>
                    <a:pt x="0" y="0"/>
                  </a:moveTo>
                  <a:lnTo>
                    <a:pt x="2489200" y="0"/>
                  </a:lnTo>
                  <a:lnTo>
                    <a:pt x="2489200" y="2641600"/>
                  </a:lnTo>
                  <a:lnTo>
                    <a:pt x="0" y="26416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0">
              <a:extLst>
                <a:ext uri="{FF2B5EF4-FFF2-40B4-BE49-F238E27FC236}">
                  <a16:creationId xmlns:a16="http://schemas.microsoft.com/office/drawing/2014/main" id="{E9AC1C5D-FE9B-0E45-8F6C-5B67FD30EA3C}"/>
                </a:ext>
              </a:extLst>
            </p:cNvPr>
            <p:cNvSpPr/>
            <p:nvPr/>
          </p:nvSpPr>
          <p:spPr>
            <a:xfrm>
              <a:off x="3392423" y="1953895"/>
              <a:ext cx="2337816" cy="243842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1">
            <a:extLst>
              <a:ext uri="{FF2B5EF4-FFF2-40B4-BE49-F238E27FC236}">
                <a16:creationId xmlns:a16="http://schemas.microsoft.com/office/drawing/2014/main" id="{80BE5703-2E72-0A4F-9A18-B17E87A0D0F1}"/>
              </a:ext>
            </a:extLst>
          </p:cNvPr>
          <p:cNvSpPr txBox="1"/>
          <p:nvPr/>
        </p:nvSpPr>
        <p:spPr>
          <a:xfrm>
            <a:off x="1893048" y="5423906"/>
            <a:ext cx="200723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2012: 18</a:t>
            </a:r>
            <a:r>
              <a:rPr sz="1600" b="1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8F714376-2DF0-6042-8D57-87C8E91C2405}"/>
              </a:ext>
            </a:extLst>
          </p:cNvPr>
          <p:cNvSpPr txBox="1"/>
          <p:nvPr/>
        </p:nvSpPr>
        <p:spPr>
          <a:xfrm>
            <a:off x="4909439" y="5423906"/>
            <a:ext cx="272478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: ~100,000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object 23">
            <a:extLst>
              <a:ext uri="{FF2B5EF4-FFF2-40B4-BE49-F238E27FC236}">
                <a16:creationId xmlns:a16="http://schemas.microsoft.com/office/drawing/2014/main" id="{29B4432C-B00E-394A-A731-D06F3EE6170B}"/>
              </a:ext>
            </a:extLst>
          </p:cNvPr>
          <p:cNvGrpSpPr/>
          <p:nvPr/>
        </p:nvGrpSpPr>
        <p:grpSpPr>
          <a:xfrm>
            <a:off x="3425190" y="5510212"/>
            <a:ext cx="1146810" cy="142875"/>
            <a:chOff x="3684117" y="5510212"/>
            <a:chExt cx="1146810" cy="142875"/>
          </a:xfrm>
        </p:grpSpPr>
        <p:sp>
          <p:nvSpPr>
            <p:cNvPr id="26" name="object 24">
              <a:extLst>
                <a:ext uri="{FF2B5EF4-FFF2-40B4-BE49-F238E27FC236}">
                  <a16:creationId xmlns:a16="http://schemas.microsoft.com/office/drawing/2014/main" id="{300624C8-0A44-564C-9E05-4E30242A129B}"/>
                </a:ext>
              </a:extLst>
            </p:cNvPr>
            <p:cNvSpPr/>
            <p:nvPr/>
          </p:nvSpPr>
          <p:spPr>
            <a:xfrm>
              <a:off x="3684117" y="5581650"/>
              <a:ext cx="1017905" cy="0"/>
            </a:xfrm>
            <a:custGeom>
              <a:avLst/>
              <a:gdLst/>
              <a:ahLst/>
              <a:cxnLst/>
              <a:rect l="l" t="t" r="r" b="b"/>
              <a:pathLst>
                <a:path w="1017904">
                  <a:moveTo>
                    <a:pt x="0" y="0"/>
                  </a:moveTo>
                  <a:lnTo>
                    <a:pt x="1017828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5">
              <a:extLst>
                <a:ext uri="{FF2B5EF4-FFF2-40B4-BE49-F238E27FC236}">
                  <a16:creationId xmlns:a16="http://schemas.microsoft.com/office/drawing/2014/main" id="{2B487E10-46E1-2A49-9294-6CEED0CC16C4}"/>
                </a:ext>
              </a:extLst>
            </p:cNvPr>
            <p:cNvSpPr/>
            <p:nvPr/>
          </p:nvSpPr>
          <p:spPr>
            <a:xfrm>
              <a:off x="4687646" y="5510212"/>
              <a:ext cx="143510" cy="142875"/>
            </a:xfrm>
            <a:custGeom>
              <a:avLst/>
              <a:gdLst/>
              <a:ahLst/>
              <a:cxnLst/>
              <a:rect l="l" t="t" r="r" b="b"/>
              <a:pathLst>
                <a:path w="143510" h="142875">
                  <a:moveTo>
                    <a:pt x="12" y="0"/>
                  </a:moveTo>
                  <a:lnTo>
                    <a:pt x="0" y="142875"/>
                  </a:lnTo>
                  <a:lnTo>
                    <a:pt x="142887" y="7145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DD3C015-3A1F-6841-9D21-D9B65C29FD06}"/>
              </a:ext>
            </a:extLst>
          </p:cNvPr>
          <p:cNvSpPr txBox="1"/>
          <p:nvPr/>
        </p:nvSpPr>
        <p:spPr>
          <a:xfrm>
            <a:off x="20171" y="6608781"/>
            <a:ext cx="22926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www.youtube.com</a:t>
            </a:r>
            <a:r>
              <a:rPr lang="en-US" sz="800" dirty="0"/>
              <a:t>/</a:t>
            </a:r>
            <a:r>
              <a:rPr lang="en-US" sz="800" dirty="0" err="1"/>
              <a:t>watch?v</a:t>
            </a:r>
            <a:r>
              <a:rPr lang="en-US" sz="800" dirty="0"/>
              <a:t>=PRjX3-m16cw</a:t>
            </a:r>
          </a:p>
        </p:txBody>
      </p:sp>
    </p:spTree>
    <p:extLst>
      <p:ext uri="{BB962C8B-B14F-4D97-AF65-F5344CB8AC3E}">
        <p14:creationId xmlns:p14="http://schemas.microsoft.com/office/powerpoint/2010/main" val="2050152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igure 1">
            <a:extLst>
              <a:ext uri="{FF2B5EF4-FFF2-40B4-BE49-F238E27FC236}">
                <a16:creationId xmlns:a16="http://schemas.microsoft.com/office/drawing/2014/main" id="{94D05E0E-B6D3-A247-88E3-18ECAD63E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43094" r="4167"/>
          <a:stretch/>
        </p:blipFill>
        <p:spPr bwMode="auto">
          <a:xfrm>
            <a:off x="114300" y="4416060"/>
            <a:ext cx="8153400" cy="239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2DB204-31A6-9645-AC86-8BEB89BF6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8" y="-131307"/>
            <a:ext cx="9220200" cy="1143000"/>
          </a:xfrm>
        </p:spPr>
        <p:txBody>
          <a:bodyPr/>
          <a:lstStyle/>
          <a:p>
            <a:r>
              <a:rPr lang="en-US" dirty="0"/>
              <a:t>Evolution of single cell sequencing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62E08-1F02-BB4B-B3B0-610DB051E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FC99EB-77ED-5F4E-9AB1-EC31B1E97C39}"/>
              </a:ext>
            </a:extLst>
          </p:cNvPr>
          <p:cNvSpPr txBox="1"/>
          <p:nvPr/>
        </p:nvSpPr>
        <p:spPr>
          <a:xfrm>
            <a:off x="-30938" y="6519446"/>
            <a:ext cx="46029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 err="1">
                <a:latin typeface="+mj-lt"/>
              </a:rPr>
              <a:t>Kolodziejczyk</a:t>
            </a:r>
            <a:r>
              <a:rPr lang="en-US" sz="800" i="1" dirty="0">
                <a:latin typeface="+mj-lt"/>
              </a:rPr>
              <a:t> et al, Mol Cell (2015</a:t>
            </a:r>
            <a:r>
              <a:rPr lang="en-US" sz="800" dirty="0">
                <a:solidFill>
                  <a:srgbClr val="000000"/>
                </a:solidFill>
                <a:latin typeface="Helvetica Neue" panose="02000503000000020004" pitchFamily="2" charset="0"/>
              </a:rPr>
              <a:t>)</a:t>
            </a:r>
          </a:p>
          <a:p>
            <a:r>
              <a:rPr lang="en-US" sz="800" i="1" dirty="0" err="1">
                <a:latin typeface="+mj-lt"/>
              </a:rPr>
              <a:t>Svensson</a:t>
            </a:r>
            <a:r>
              <a:rPr lang="en-US" sz="800" i="1" dirty="0">
                <a:latin typeface="+mj-lt"/>
              </a:rPr>
              <a:t> V, Vento-</a:t>
            </a:r>
            <a:r>
              <a:rPr lang="en-US" sz="800" i="1" dirty="0" err="1">
                <a:latin typeface="+mj-lt"/>
              </a:rPr>
              <a:t>Tormo</a:t>
            </a:r>
            <a:r>
              <a:rPr lang="en-US" sz="800" i="1" dirty="0">
                <a:latin typeface="+mj-lt"/>
              </a:rPr>
              <a:t> R, </a:t>
            </a:r>
            <a:r>
              <a:rPr lang="en-US" sz="800" i="1" dirty="0" err="1">
                <a:latin typeface="+mj-lt"/>
              </a:rPr>
              <a:t>Teichmann</a:t>
            </a:r>
            <a:r>
              <a:rPr lang="en-US" sz="800" i="1" dirty="0">
                <a:latin typeface="+mj-lt"/>
              </a:rPr>
              <a:t> SA. Nat </a:t>
            </a:r>
            <a:r>
              <a:rPr lang="en-US" sz="800" i="1" dirty="0" err="1">
                <a:latin typeface="+mj-lt"/>
              </a:rPr>
              <a:t>Protoc</a:t>
            </a:r>
            <a:r>
              <a:rPr lang="en-US" sz="800" i="1" dirty="0">
                <a:latin typeface="+mj-lt"/>
              </a:rPr>
              <a:t>. 2018 Apr;13(4):599-604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DF682D-109A-5944-89C7-173F8BFC8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4400"/>
            <a:ext cx="9189720" cy="1143000"/>
          </a:xfrm>
        </p:spPr>
        <p:txBody>
          <a:bodyPr/>
          <a:lstStyle/>
          <a:p>
            <a:r>
              <a:rPr lang="en-US" sz="20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High-throughput technologies enable the profiling of thousands of cells in parallel, providing an unbiased view of the heterogeneity of single cells within a population</a:t>
            </a:r>
            <a:r>
              <a:rPr lang="en-US" sz="1200" i="1" kern="1200" dirty="0">
                <a:cs typeface="+mn-cs"/>
              </a:rPr>
              <a:t>. Fan et al., 2015</a:t>
            </a:r>
            <a:endParaRPr lang="en-US" sz="2000" i="1" u="sng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F0687AC-52E5-EC4A-AE16-17A898C9B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r="7246" b="76667"/>
          <a:stretch/>
        </p:blipFill>
        <p:spPr bwMode="auto">
          <a:xfrm>
            <a:off x="1208200" y="1905000"/>
            <a:ext cx="6096000" cy="211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3DA724-3661-9648-A6B0-4C6137304850}"/>
              </a:ext>
            </a:extLst>
          </p:cNvPr>
          <p:cNvSpPr/>
          <p:nvPr/>
        </p:nvSpPr>
        <p:spPr bwMode="auto">
          <a:xfrm>
            <a:off x="114300" y="4191000"/>
            <a:ext cx="190500" cy="3810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FA6299C-1A17-5240-B8CC-66237730B58E}"/>
              </a:ext>
            </a:extLst>
          </p:cNvPr>
          <p:cNvSpPr txBox="1">
            <a:spLocks/>
          </p:cNvSpPr>
          <p:nvPr/>
        </p:nvSpPr>
        <p:spPr bwMode="auto">
          <a:xfrm>
            <a:off x="4011" y="4024259"/>
            <a:ext cx="91897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000" dirty="0"/>
              <a:t>Cell numbers reported in representative publications by publication date</a:t>
            </a:r>
            <a:endParaRPr lang="en-US" sz="2000" i="1" u="sng" kern="0" dirty="0"/>
          </a:p>
        </p:txBody>
      </p:sp>
    </p:spTree>
    <p:extLst>
      <p:ext uri="{BB962C8B-B14F-4D97-AF65-F5344CB8AC3E}">
        <p14:creationId xmlns:p14="http://schemas.microsoft.com/office/powerpoint/2010/main" val="2570533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4CBDF-E310-4740-A924-5DAE901D7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798"/>
            <a:ext cx="8187938" cy="1143000"/>
          </a:xfrm>
        </p:spPr>
        <p:txBody>
          <a:bodyPr/>
          <a:lstStyle/>
          <a:p>
            <a:r>
              <a:rPr lang="en-US" sz="4000" dirty="0"/>
              <a:t>Single cell RNA sequencing (</a:t>
            </a:r>
            <a:r>
              <a:rPr lang="en-US" sz="4000" dirty="0" err="1"/>
              <a:t>scRNA</a:t>
            </a:r>
            <a:r>
              <a:rPr lang="en-US" sz="4000" dirty="0"/>
              <a:t>-seq)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938BE-494D-AD46-B0A5-BFABC94C4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10" name="object 3">
            <a:extLst>
              <a:ext uri="{FF2B5EF4-FFF2-40B4-BE49-F238E27FC236}">
                <a16:creationId xmlns:a16="http://schemas.microsoft.com/office/drawing/2014/main" id="{0E6FBB81-7BF4-6640-8008-1DF6501F8C23}"/>
              </a:ext>
            </a:extLst>
          </p:cNvPr>
          <p:cNvGrpSpPr/>
          <p:nvPr/>
        </p:nvGrpSpPr>
        <p:grpSpPr>
          <a:xfrm>
            <a:off x="1371600" y="2329031"/>
            <a:ext cx="7696237" cy="1011561"/>
            <a:chOff x="3292157" y="4519223"/>
            <a:chExt cx="13216319" cy="1087124"/>
          </a:xfrm>
        </p:grpSpPr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4ECE1C8A-6003-D340-B07E-3700DE3C60C3}"/>
                </a:ext>
              </a:extLst>
            </p:cNvPr>
            <p:cNvSpPr/>
            <p:nvPr/>
          </p:nvSpPr>
          <p:spPr>
            <a:xfrm>
              <a:off x="3292157" y="4519227"/>
              <a:ext cx="2561900" cy="1087120"/>
            </a:xfrm>
            <a:custGeom>
              <a:avLst/>
              <a:gdLst/>
              <a:ahLst/>
              <a:cxnLst/>
              <a:rect l="l" t="t" r="r" b="b"/>
              <a:pathLst>
                <a:path w="2654935" h="1087120">
                  <a:moveTo>
                    <a:pt x="2654617" y="0"/>
                  </a:moveTo>
                  <a:lnTo>
                    <a:pt x="0" y="0"/>
                  </a:lnTo>
                  <a:lnTo>
                    <a:pt x="0" y="1086653"/>
                  </a:lnTo>
                  <a:lnTo>
                    <a:pt x="2654617" y="1086653"/>
                  </a:lnTo>
                  <a:lnTo>
                    <a:pt x="2654617" y="0"/>
                  </a:lnTo>
                  <a:close/>
                </a:path>
              </a:pathLst>
            </a:custGeom>
            <a:solidFill>
              <a:srgbClr val="B5E2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937810E4-83A6-CC43-900A-16278FCA1050}"/>
                </a:ext>
              </a:extLst>
            </p:cNvPr>
            <p:cNvSpPr/>
            <p:nvPr/>
          </p:nvSpPr>
          <p:spPr>
            <a:xfrm>
              <a:off x="5854057" y="4519227"/>
              <a:ext cx="2747653" cy="1087120"/>
            </a:xfrm>
            <a:custGeom>
              <a:avLst/>
              <a:gdLst/>
              <a:ahLst/>
              <a:cxnLst/>
              <a:rect l="l" t="t" r="r" b="b"/>
              <a:pathLst>
                <a:path w="2866390" h="1087120">
                  <a:moveTo>
                    <a:pt x="2866212" y="0"/>
                  </a:moveTo>
                  <a:lnTo>
                    <a:pt x="0" y="0"/>
                  </a:lnTo>
                  <a:lnTo>
                    <a:pt x="0" y="1086653"/>
                  </a:lnTo>
                  <a:lnTo>
                    <a:pt x="2866212" y="1086653"/>
                  </a:lnTo>
                  <a:lnTo>
                    <a:pt x="2866212" y="0"/>
                  </a:lnTo>
                  <a:close/>
                </a:path>
              </a:pathLst>
            </a:custGeom>
            <a:solidFill>
              <a:srgbClr val="C1E1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26B55877-4509-1140-94AF-1BF39C36DB9B}"/>
                </a:ext>
              </a:extLst>
            </p:cNvPr>
            <p:cNvSpPr/>
            <p:nvPr/>
          </p:nvSpPr>
          <p:spPr>
            <a:xfrm>
              <a:off x="8626651" y="4519227"/>
              <a:ext cx="2489465" cy="1087120"/>
            </a:xfrm>
            <a:custGeom>
              <a:avLst/>
              <a:gdLst/>
              <a:ahLst/>
              <a:cxnLst/>
              <a:rect l="l" t="t" r="r" b="b"/>
              <a:pathLst>
                <a:path w="2513965" h="1087120">
                  <a:moveTo>
                    <a:pt x="2513507" y="0"/>
                  </a:moveTo>
                  <a:lnTo>
                    <a:pt x="0" y="0"/>
                  </a:lnTo>
                  <a:lnTo>
                    <a:pt x="0" y="1086653"/>
                  </a:lnTo>
                  <a:lnTo>
                    <a:pt x="2513507" y="1086653"/>
                  </a:lnTo>
                  <a:lnTo>
                    <a:pt x="2513507" y="0"/>
                  </a:lnTo>
                  <a:close/>
                </a:path>
              </a:pathLst>
            </a:custGeom>
            <a:solidFill>
              <a:srgbClr val="F5B6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A808E623-80F0-9F48-B3FA-F1E547CC5174}"/>
                </a:ext>
              </a:extLst>
            </p:cNvPr>
            <p:cNvSpPr/>
            <p:nvPr/>
          </p:nvSpPr>
          <p:spPr>
            <a:xfrm>
              <a:off x="11141057" y="4519223"/>
              <a:ext cx="2488565" cy="1087119"/>
            </a:xfrm>
            <a:custGeom>
              <a:avLst/>
              <a:gdLst/>
              <a:ahLst/>
              <a:cxnLst/>
              <a:rect l="l" t="t" r="r" b="b"/>
              <a:pathLst>
                <a:path w="2693669" h="1087120">
                  <a:moveTo>
                    <a:pt x="2693352" y="0"/>
                  </a:moveTo>
                  <a:lnTo>
                    <a:pt x="0" y="0"/>
                  </a:lnTo>
                  <a:lnTo>
                    <a:pt x="0" y="1086653"/>
                  </a:lnTo>
                  <a:lnTo>
                    <a:pt x="2693352" y="1086653"/>
                  </a:lnTo>
                  <a:lnTo>
                    <a:pt x="2693352" y="0"/>
                  </a:lnTo>
                  <a:close/>
                </a:path>
              </a:pathLst>
            </a:custGeom>
            <a:solidFill>
              <a:srgbClr val="F8F2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68F61651-4057-D944-9F50-B0E1F428E935}"/>
                </a:ext>
              </a:extLst>
            </p:cNvPr>
            <p:cNvSpPr/>
            <p:nvPr/>
          </p:nvSpPr>
          <p:spPr>
            <a:xfrm>
              <a:off x="13654564" y="4519227"/>
              <a:ext cx="2853912" cy="1087120"/>
            </a:xfrm>
            <a:custGeom>
              <a:avLst/>
              <a:gdLst/>
              <a:ahLst/>
              <a:cxnLst/>
              <a:rect l="l" t="t" r="r" b="b"/>
              <a:pathLst>
                <a:path w="2488565" h="1087120">
                  <a:moveTo>
                    <a:pt x="2488247" y="0"/>
                  </a:moveTo>
                  <a:lnTo>
                    <a:pt x="0" y="0"/>
                  </a:lnTo>
                  <a:lnTo>
                    <a:pt x="0" y="1086653"/>
                  </a:lnTo>
                  <a:lnTo>
                    <a:pt x="2488247" y="1086653"/>
                  </a:lnTo>
                  <a:lnTo>
                    <a:pt x="2488247" y="0"/>
                  </a:lnTo>
                  <a:close/>
                </a:path>
              </a:pathLst>
            </a:custGeom>
            <a:solidFill>
              <a:srgbClr val="DCDD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6" name="object 9">
            <a:extLst>
              <a:ext uri="{FF2B5EF4-FFF2-40B4-BE49-F238E27FC236}">
                <a16:creationId xmlns:a16="http://schemas.microsoft.com/office/drawing/2014/main" id="{9EAAD2FD-51C1-0A45-BDC5-580E11C670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286086"/>
              </p:ext>
            </p:extLst>
          </p:nvPr>
        </p:nvGraphicFramePr>
        <p:xfrm>
          <a:off x="152400" y="1231576"/>
          <a:ext cx="8915400" cy="5245424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74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900" spc="-10" dirty="0">
                          <a:solidFill>
                            <a:srgbClr val="4F3C14"/>
                          </a:solidFill>
                          <a:latin typeface="Arial"/>
                          <a:cs typeface="Arial"/>
                        </a:rPr>
                        <a:t>inDrops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2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900" spc="10" dirty="0">
                          <a:solidFill>
                            <a:srgbClr val="4F3C14"/>
                          </a:solidFill>
                          <a:latin typeface="Arial"/>
                          <a:cs typeface="Arial"/>
                        </a:rPr>
                        <a:t>10x </a:t>
                      </a:r>
                      <a:r>
                        <a:rPr sz="900" spc="-10" dirty="0">
                          <a:solidFill>
                            <a:srgbClr val="4F3C14"/>
                          </a:solidFill>
                          <a:latin typeface="Arial"/>
                          <a:cs typeface="Arial"/>
                        </a:rPr>
                        <a:t>Genomics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1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900" spc="15" dirty="0">
                          <a:solidFill>
                            <a:srgbClr val="4F3C14"/>
                          </a:solidFill>
                          <a:latin typeface="Arial"/>
                          <a:cs typeface="Arial"/>
                        </a:rPr>
                        <a:t>Drop-seq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6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900" spc="-5" dirty="0">
                          <a:solidFill>
                            <a:srgbClr val="4F3C14"/>
                          </a:solidFill>
                          <a:latin typeface="Arial"/>
                          <a:cs typeface="Arial"/>
                        </a:rPr>
                        <a:t>Seq-well </a:t>
                      </a:r>
                      <a:r>
                        <a:rPr sz="900" spc="-25" dirty="0">
                          <a:solidFill>
                            <a:srgbClr val="4F3C14"/>
                          </a:solidFill>
                          <a:latin typeface="Arial"/>
                          <a:cs typeface="Arial"/>
                        </a:rPr>
                        <a:t>(Honeycomb)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2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900" spc="-15" dirty="0">
                          <a:solidFill>
                            <a:srgbClr val="4F3C14"/>
                          </a:solidFill>
                          <a:latin typeface="Arial"/>
                          <a:cs typeface="Arial"/>
                        </a:rPr>
                        <a:t>SMART-seq</a:t>
                      </a:r>
                      <a:r>
                        <a:rPr lang="en-US" sz="900" spc="-15" dirty="0">
                          <a:solidFill>
                            <a:srgbClr val="4F3C14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928">
                <a:tc>
                  <a:txBody>
                    <a:bodyPr/>
                    <a:lstStyle/>
                    <a:p>
                      <a:pPr marL="1228725" marR="565150" indent="-1222375" algn="ctr">
                        <a:lnSpc>
                          <a:spcPct val="102600"/>
                        </a:lnSpc>
                        <a:spcBef>
                          <a:spcPts val="320"/>
                        </a:spcBef>
                        <a:tabLst/>
                      </a:pPr>
                      <a:r>
                        <a:rPr lang="en-US" sz="900" dirty="0">
                          <a:latin typeface="Arial"/>
                          <a:cs typeface="Arial"/>
                        </a:rPr>
                        <a:t> Cell </a:t>
                      </a:r>
                      <a:r>
                        <a:rPr lang="en-US" sz="900" spc="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capture </a:t>
                      </a:r>
                    </a:p>
                    <a:p>
                      <a:pPr marL="1201738" marR="565150" indent="-1195388" algn="ctr">
                        <a:lnSpc>
                          <a:spcPct val="102600"/>
                        </a:lnSpc>
                        <a:spcBef>
                          <a:spcPts val="320"/>
                        </a:spcBef>
                        <a:tabLst/>
                      </a:pPr>
                      <a:r>
                        <a:rPr lang="en-US" sz="900" spc="-2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  efficiency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~70-80%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2C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~50-70%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1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~10%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6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~80%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2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~80%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987425" marR="116839" indent="-981075" algn="ctr">
                        <a:lnSpc>
                          <a:spcPct val="102600"/>
                        </a:lnSpc>
                        <a:spcBef>
                          <a:spcPts val="320"/>
                        </a:spcBef>
                        <a:tabLst/>
                      </a:pPr>
                      <a:r>
                        <a:rPr lang="en-US" sz="900" spc="-4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  </a:t>
                      </a:r>
                      <a:r>
                        <a:rPr sz="900" spc="-4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Time </a:t>
                      </a:r>
                      <a:r>
                        <a:rPr sz="900" spc="4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900" spc="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capture</a:t>
                      </a:r>
                      <a:endParaRPr lang="en-US" sz="900" spc="5" dirty="0">
                        <a:solidFill>
                          <a:srgbClr val="3B424F"/>
                        </a:solidFill>
                        <a:latin typeface="Arial"/>
                        <a:cs typeface="Arial"/>
                      </a:endParaRPr>
                    </a:p>
                    <a:p>
                      <a:pPr marL="987425" marR="116839" indent="-981075" algn="ctr">
                        <a:lnSpc>
                          <a:spcPct val="102600"/>
                        </a:lnSpc>
                        <a:spcBef>
                          <a:spcPts val="320"/>
                        </a:spcBef>
                        <a:tabLst/>
                      </a:pPr>
                      <a:r>
                        <a:rPr sz="900" spc="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  </a:t>
                      </a:r>
                      <a:r>
                        <a:rPr sz="900" spc="2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10k  </a:t>
                      </a:r>
                      <a:r>
                        <a:rPr sz="900" spc="-2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cells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1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~30min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2C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2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10min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1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1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1-2</a:t>
                      </a:r>
                      <a:r>
                        <a:rPr sz="900" spc="-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3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hours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6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1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5-10min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2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5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--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68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spc="-1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Encapsulation</a:t>
                      </a:r>
                      <a:r>
                        <a:rPr sz="90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 type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3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Droplet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3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Droplet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3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Droplet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4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Nanolitre</a:t>
                      </a:r>
                      <a:r>
                        <a:rPr sz="900" spc="-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4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well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3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Plate-based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7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2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Library</a:t>
                      </a:r>
                      <a:r>
                        <a:rPr sz="900" spc="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1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prep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3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CEL-seq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spc="-5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Linear </a:t>
                      </a:r>
                      <a:r>
                        <a:rPr sz="900" spc="-3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amplification </a:t>
                      </a:r>
                      <a:r>
                        <a:rPr sz="900" spc="-2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sz="900" spc="6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IVT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2C2"/>
                    </a:solidFill>
                  </a:tcPr>
                </a:tc>
                <a:tc>
                  <a:txBody>
                    <a:bodyPr/>
                    <a:lstStyle/>
                    <a:p>
                      <a:pPr marL="396240" marR="387350" indent="-635" algn="ctr">
                        <a:lnSpc>
                          <a:spcPct val="99400"/>
                        </a:lnSpc>
                        <a:spcBef>
                          <a:spcPts val="994"/>
                        </a:spcBef>
                      </a:pPr>
                      <a:r>
                        <a:rPr sz="900" spc="-4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SMART-seq  Exponential </a:t>
                      </a:r>
                      <a:r>
                        <a:rPr sz="900" spc="-6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PCR </a:t>
                      </a:r>
                      <a:r>
                        <a:rPr sz="900" spc="-2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based  </a:t>
                      </a:r>
                      <a:r>
                        <a:rPr sz="900" spc="-3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amplification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636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1FE"/>
                    </a:solidFill>
                  </a:tcPr>
                </a:tc>
                <a:tc>
                  <a:txBody>
                    <a:bodyPr/>
                    <a:lstStyle/>
                    <a:p>
                      <a:pPr marL="219710" marR="211454" indent="-635" algn="ctr">
                        <a:lnSpc>
                          <a:spcPct val="99400"/>
                        </a:lnSpc>
                        <a:spcBef>
                          <a:spcPts val="994"/>
                        </a:spcBef>
                      </a:pPr>
                      <a:r>
                        <a:rPr sz="900" spc="-4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SMART-seq  Exponential </a:t>
                      </a:r>
                      <a:r>
                        <a:rPr sz="900" spc="-6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PCR </a:t>
                      </a:r>
                      <a:r>
                        <a:rPr sz="900" spc="-2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based  </a:t>
                      </a:r>
                      <a:r>
                        <a:rPr sz="900" spc="-3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amplification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636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6D5"/>
                    </a:solidFill>
                  </a:tcPr>
                </a:tc>
                <a:tc>
                  <a:txBody>
                    <a:bodyPr/>
                    <a:lstStyle/>
                    <a:p>
                      <a:pPr marL="309880" marR="300990" indent="-635" algn="ctr">
                        <a:lnSpc>
                          <a:spcPct val="99400"/>
                        </a:lnSpc>
                        <a:spcBef>
                          <a:spcPts val="994"/>
                        </a:spcBef>
                      </a:pPr>
                      <a:r>
                        <a:rPr sz="900" spc="-4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SMART-seq  Exponential </a:t>
                      </a:r>
                      <a:r>
                        <a:rPr sz="900" spc="-6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PCR </a:t>
                      </a:r>
                      <a:r>
                        <a:rPr sz="900" spc="-2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based  </a:t>
                      </a:r>
                      <a:r>
                        <a:rPr sz="900" spc="-3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amplification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12636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2D3"/>
                    </a:solidFill>
                  </a:tcPr>
                </a:tc>
                <a:tc>
                  <a:txBody>
                    <a:bodyPr/>
                    <a:lstStyle/>
                    <a:p>
                      <a:pPr marL="207010" marR="198755" indent="-635" algn="ctr">
                        <a:lnSpc>
                          <a:spcPct val="99400"/>
                        </a:lnSpc>
                        <a:spcBef>
                          <a:spcPts val="994"/>
                        </a:spcBef>
                      </a:pPr>
                      <a:r>
                        <a:rPr sz="900" spc="-4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SMART-seq  Exponential </a:t>
                      </a:r>
                      <a:r>
                        <a:rPr sz="900" spc="-6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PCR </a:t>
                      </a:r>
                      <a:r>
                        <a:rPr sz="900" spc="-2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based  </a:t>
                      </a:r>
                      <a:r>
                        <a:rPr sz="900" spc="-3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amplification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12636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900" spc="-1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Commercial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12573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900" spc="-6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Yes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549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2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900" spc="-6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Yes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549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1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900" spc="5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--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549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6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900" spc="-6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Yes </a:t>
                      </a:r>
                      <a:r>
                        <a:rPr sz="900" spc="-5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(Summer</a:t>
                      </a:r>
                      <a:r>
                        <a:rPr sz="900" spc="6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3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2020)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549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2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900" spc="-6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Yes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1549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900" spc="1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Cost </a:t>
                      </a:r>
                      <a:r>
                        <a:rPr sz="900" spc="-2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(~$ </a:t>
                      </a:r>
                      <a:r>
                        <a:rPr sz="900" spc="-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per</a:t>
                      </a:r>
                      <a:r>
                        <a:rPr sz="900" spc="5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6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cell)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1016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90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~0.06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0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2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900" spc="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~0.2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0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1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90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~0.06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0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6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90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~0.15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0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2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90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130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404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spc="-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Strengths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76555" indent="-286385">
                        <a:lnSpc>
                          <a:spcPts val="1910"/>
                        </a:lnSpc>
                        <a:spcBef>
                          <a:spcPts val="359"/>
                        </a:spcBef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900" spc="-1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Good </a:t>
                      </a:r>
                      <a:r>
                        <a:rPr sz="900" spc="-4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cell</a:t>
                      </a:r>
                      <a:r>
                        <a:rPr sz="900" spc="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capture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376555" indent="-286385">
                        <a:lnSpc>
                          <a:spcPts val="1895"/>
                        </a:lnSpc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900" spc="-2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Cost-effective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376555" indent="-286385">
                        <a:lnSpc>
                          <a:spcPts val="1910"/>
                        </a:lnSpc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900" spc="-4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Real-time</a:t>
                      </a:r>
                      <a:r>
                        <a:rPr sz="900" spc="-1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monitoring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376555" indent="-286385">
                        <a:lnSpc>
                          <a:spcPct val="100000"/>
                        </a:lnSpc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900" spc="-3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Customizable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457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2C2"/>
                    </a:solidFill>
                  </a:tcPr>
                </a:tc>
                <a:tc>
                  <a:txBody>
                    <a:bodyPr/>
                    <a:lstStyle/>
                    <a:p>
                      <a:pPr marL="377190" indent="-286385">
                        <a:lnSpc>
                          <a:spcPts val="1910"/>
                        </a:lnSpc>
                        <a:spcBef>
                          <a:spcPts val="359"/>
                        </a:spcBef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900" spc="-1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Good </a:t>
                      </a:r>
                      <a:r>
                        <a:rPr sz="900" spc="-4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cell</a:t>
                      </a:r>
                      <a:r>
                        <a:rPr sz="900" spc="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capture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377190" indent="-286385">
                        <a:lnSpc>
                          <a:spcPts val="1895"/>
                        </a:lnSpc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900" spc="-5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Fast </a:t>
                      </a:r>
                      <a:r>
                        <a:rPr sz="900" spc="-2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sz="900" spc="-6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easy </a:t>
                      </a:r>
                      <a:r>
                        <a:rPr sz="900" spc="1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900" spc="12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3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run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377190" indent="-286385">
                        <a:lnSpc>
                          <a:spcPts val="1910"/>
                        </a:lnSpc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900" spc="-6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Parallel </a:t>
                      </a:r>
                      <a:r>
                        <a:rPr sz="900" spc="-3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sample</a:t>
                      </a:r>
                      <a:r>
                        <a:rPr sz="900" spc="5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collection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377190" indent="-286385">
                        <a:lnSpc>
                          <a:spcPct val="100000"/>
                        </a:lnSpc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900" spc="-3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High </a:t>
                      </a:r>
                      <a:r>
                        <a:rPr sz="900" spc="-4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gene </a:t>
                      </a:r>
                      <a:r>
                        <a:rPr sz="900" spc="8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/ </a:t>
                      </a:r>
                      <a:r>
                        <a:rPr sz="900" spc="-4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cell</a:t>
                      </a:r>
                      <a:r>
                        <a:rPr sz="900" spc="-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counts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457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1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377190" indent="-286385">
                        <a:lnSpc>
                          <a:spcPts val="1910"/>
                        </a:lnSpc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900" spc="-2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Cost-effective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377190" indent="-286385">
                        <a:lnSpc>
                          <a:spcPts val="1910"/>
                        </a:lnSpc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900" spc="-3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Customizable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6D5"/>
                    </a:solidFill>
                  </a:tcPr>
                </a:tc>
                <a:tc>
                  <a:txBody>
                    <a:bodyPr/>
                    <a:lstStyle/>
                    <a:p>
                      <a:pPr marL="377190" indent="-286385">
                        <a:lnSpc>
                          <a:spcPts val="1910"/>
                        </a:lnSpc>
                        <a:spcBef>
                          <a:spcPts val="359"/>
                        </a:spcBef>
                        <a:buChar char="•"/>
                        <a:tabLst>
                          <a:tab pos="376555" algn="l"/>
                          <a:tab pos="377825" algn="l"/>
                        </a:tabLst>
                      </a:pPr>
                      <a:r>
                        <a:rPr sz="900" spc="-1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Good </a:t>
                      </a:r>
                      <a:r>
                        <a:rPr sz="900" spc="-4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cell</a:t>
                      </a:r>
                      <a:r>
                        <a:rPr sz="900" spc="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capture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377190" indent="-286385">
                        <a:lnSpc>
                          <a:spcPts val="1895"/>
                        </a:lnSpc>
                        <a:buChar char="•"/>
                        <a:tabLst>
                          <a:tab pos="376555" algn="l"/>
                          <a:tab pos="377825" algn="l"/>
                        </a:tabLst>
                      </a:pPr>
                      <a:r>
                        <a:rPr sz="900" spc="-2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Cost-effective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377190" indent="-286385">
                        <a:lnSpc>
                          <a:spcPts val="1910"/>
                        </a:lnSpc>
                        <a:buChar char="•"/>
                        <a:tabLst>
                          <a:tab pos="376555" algn="l"/>
                          <a:tab pos="377825" algn="l"/>
                        </a:tabLst>
                      </a:pPr>
                      <a:r>
                        <a:rPr sz="900" spc="-4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Real-time</a:t>
                      </a:r>
                      <a:r>
                        <a:rPr sz="900" spc="-1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monitoring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377190" indent="-286385">
                        <a:lnSpc>
                          <a:spcPct val="100000"/>
                        </a:lnSpc>
                        <a:buChar char="•"/>
                        <a:tabLst>
                          <a:tab pos="376555" algn="l"/>
                          <a:tab pos="377825" algn="l"/>
                        </a:tabLst>
                      </a:pPr>
                      <a:r>
                        <a:rPr sz="900" spc="-3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Customizable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457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2D3"/>
                    </a:solidFill>
                  </a:tcPr>
                </a:tc>
                <a:tc>
                  <a:txBody>
                    <a:bodyPr/>
                    <a:lstStyle/>
                    <a:p>
                      <a:pPr marL="377190" indent="-287020">
                        <a:lnSpc>
                          <a:spcPts val="1910"/>
                        </a:lnSpc>
                        <a:spcBef>
                          <a:spcPts val="359"/>
                        </a:spcBef>
                        <a:buChar char="•"/>
                        <a:tabLst>
                          <a:tab pos="376555" algn="l"/>
                          <a:tab pos="377825" algn="l"/>
                        </a:tabLst>
                      </a:pPr>
                      <a:r>
                        <a:rPr sz="900" spc="-1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Good </a:t>
                      </a:r>
                      <a:r>
                        <a:rPr sz="900" spc="-4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cell</a:t>
                      </a:r>
                      <a:r>
                        <a:rPr sz="900" spc="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capture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377190" indent="-287020">
                        <a:lnSpc>
                          <a:spcPts val="1895"/>
                        </a:lnSpc>
                        <a:buChar char="•"/>
                        <a:tabLst>
                          <a:tab pos="376555" algn="l"/>
                          <a:tab pos="377825" algn="l"/>
                        </a:tabLst>
                      </a:pPr>
                      <a:r>
                        <a:rPr sz="900" spc="-1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Good </a:t>
                      </a:r>
                      <a:r>
                        <a:rPr sz="900" spc="-5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mRNA</a:t>
                      </a:r>
                      <a:r>
                        <a:rPr sz="900" spc="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capture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377190" indent="-287020">
                        <a:lnSpc>
                          <a:spcPts val="1910"/>
                        </a:lnSpc>
                        <a:buChar char="•"/>
                        <a:tabLst>
                          <a:tab pos="376555" algn="l"/>
                          <a:tab pos="377825" algn="l"/>
                        </a:tabLst>
                      </a:pPr>
                      <a:r>
                        <a:rPr sz="900" spc="-3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Full-length</a:t>
                      </a:r>
                      <a:r>
                        <a:rPr sz="900" spc="-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transcript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377190" indent="-287020">
                        <a:lnSpc>
                          <a:spcPct val="100000"/>
                        </a:lnSpc>
                        <a:buChar char="•"/>
                        <a:tabLst>
                          <a:tab pos="376555" algn="l"/>
                          <a:tab pos="377825" algn="l"/>
                        </a:tabLst>
                      </a:pPr>
                      <a:r>
                        <a:rPr sz="900" spc="-2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No</a:t>
                      </a:r>
                      <a:r>
                        <a:rPr sz="900" spc="-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6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UMI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457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965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900" spc="-3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Weaknesses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1409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20"/>
                        </a:spcBef>
                      </a:pPr>
                      <a:r>
                        <a:rPr sz="900" spc="-3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Difficult </a:t>
                      </a:r>
                      <a:r>
                        <a:rPr sz="900" spc="1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900" spc="3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3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run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1676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2C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320"/>
                        </a:spcBef>
                      </a:pPr>
                      <a:r>
                        <a:rPr sz="900" spc="-5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Expensive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1676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1FE"/>
                    </a:solidFill>
                  </a:tcPr>
                </a:tc>
                <a:tc>
                  <a:txBody>
                    <a:bodyPr/>
                    <a:lstStyle/>
                    <a:p>
                      <a:pPr marL="494665" marR="205740" indent="-281305">
                        <a:lnSpc>
                          <a:spcPts val="1900"/>
                        </a:lnSpc>
                        <a:spcBef>
                          <a:spcPts val="439"/>
                        </a:spcBef>
                      </a:pPr>
                      <a:r>
                        <a:rPr sz="900" spc="-3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Difficult </a:t>
                      </a:r>
                      <a:r>
                        <a:rPr sz="900" spc="1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900" spc="-3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run </a:t>
                      </a:r>
                      <a:r>
                        <a:rPr sz="900" spc="-9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&amp; </a:t>
                      </a:r>
                      <a:r>
                        <a:rPr sz="900" spc="-1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low</a:t>
                      </a:r>
                      <a:r>
                        <a:rPr lang="en-US" sz="900" spc="-1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4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cell  </a:t>
                      </a:r>
                      <a:r>
                        <a:rPr sz="900" spc="-2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capture</a:t>
                      </a:r>
                      <a:r>
                        <a:rPr sz="900" spc="-1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4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efficiency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558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6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20"/>
                        </a:spcBef>
                      </a:pPr>
                      <a:r>
                        <a:rPr sz="900" spc="-5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Available</a:t>
                      </a:r>
                      <a:r>
                        <a:rPr sz="900" spc="-5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3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Soon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1676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2D3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320"/>
                        </a:spcBef>
                      </a:pPr>
                      <a:r>
                        <a:rPr sz="900" spc="-50" dirty="0">
                          <a:solidFill>
                            <a:srgbClr val="3B424F"/>
                          </a:solidFill>
                          <a:latin typeface="Arial"/>
                          <a:cs typeface="Arial"/>
                        </a:rPr>
                        <a:t>Expensive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1676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8" name="object 11">
            <a:extLst>
              <a:ext uri="{FF2B5EF4-FFF2-40B4-BE49-F238E27FC236}">
                <a16:creationId xmlns:a16="http://schemas.microsoft.com/office/drawing/2014/main" id="{83BEBCE1-366F-D143-9D74-1E4784F2CB12}"/>
              </a:ext>
            </a:extLst>
          </p:cNvPr>
          <p:cNvSpPr/>
          <p:nvPr/>
        </p:nvSpPr>
        <p:spPr>
          <a:xfrm>
            <a:off x="1447800" y="2595348"/>
            <a:ext cx="1415668" cy="4739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id="{4CF2B4AC-6B3B-A942-87E7-E7C748D31588}"/>
              </a:ext>
            </a:extLst>
          </p:cNvPr>
          <p:cNvSpPr/>
          <p:nvPr/>
        </p:nvSpPr>
        <p:spPr>
          <a:xfrm>
            <a:off x="3019306" y="2612714"/>
            <a:ext cx="1346039" cy="5669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3">
            <a:extLst>
              <a:ext uri="{FF2B5EF4-FFF2-40B4-BE49-F238E27FC236}">
                <a16:creationId xmlns:a16="http://schemas.microsoft.com/office/drawing/2014/main" id="{A48E1286-ACA6-5247-A27F-72265B474D99}"/>
              </a:ext>
            </a:extLst>
          </p:cNvPr>
          <p:cNvSpPr/>
          <p:nvPr/>
        </p:nvSpPr>
        <p:spPr>
          <a:xfrm>
            <a:off x="4708901" y="2649832"/>
            <a:ext cx="1169894" cy="4579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4">
            <a:extLst>
              <a:ext uri="{FF2B5EF4-FFF2-40B4-BE49-F238E27FC236}">
                <a16:creationId xmlns:a16="http://schemas.microsoft.com/office/drawing/2014/main" id="{D97D14B3-16FC-6B4F-A076-B919F019AFCF}"/>
              </a:ext>
            </a:extLst>
          </p:cNvPr>
          <p:cNvSpPr/>
          <p:nvPr/>
        </p:nvSpPr>
        <p:spPr>
          <a:xfrm>
            <a:off x="6187033" y="2595348"/>
            <a:ext cx="953373" cy="5669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5">
            <a:extLst>
              <a:ext uri="{FF2B5EF4-FFF2-40B4-BE49-F238E27FC236}">
                <a16:creationId xmlns:a16="http://schemas.microsoft.com/office/drawing/2014/main" id="{420BCD1B-4190-7B4D-ABF5-F2F4688D772E}"/>
              </a:ext>
            </a:extLst>
          </p:cNvPr>
          <p:cNvSpPr/>
          <p:nvPr/>
        </p:nvSpPr>
        <p:spPr>
          <a:xfrm>
            <a:off x="7724463" y="2518299"/>
            <a:ext cx="953374" cy="6439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4D529D-D39F-5842-BB52-8F669B8F1B11}"/>
              </a:ext>
            </a:extLst>
          </p:cNvPr>
          <p:cNvSpPr/>
          <p:nvPr/>
        </p:nvSpPr>
        <p:spPr>
          <a:xfrm>
            <a:off x="-4482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github.com</a:t>
            </a:r>
            <a:r>
              <a:rPr lang="en-US" sz="800" dirty="0"/>
              <a:t>/</a:t>
            </a:r>
            <a:r>
              <a:rPr lang="en-US" sz="800" dirty="0" err="1"/>
              <a:t>hbctraining</a:t>
            </a:r>
            <a:r>
              <a:rPr lang="en-US" sz="800" dirty="0"/>
              <a:t>/</a:t>
            </a:r>
            <a:r>
              <a:rPr lang="en-US" sz="800" dirty="0" err="1"/>
              <a:t>scRNA</a:t>
            </a:r>
            <a:r>
              <a:rPr lang="en-US" sz="800" dirty="0"/>
              <a:t>-seq/blob/master/slides/Single_Cell_2_27_20.pdf</a:t>
            </a:r>
          </a:p>
        </p:txBody>
      </p:sp>
    </p:spTree>
    <p:extLst>
      <p:ext uri="{BB962C8B-B14F-4D97-AF65-F5344CB8AC3E}">
        <p14:creationId xmlns:p14="http://schemas.microsoft.com/office/powerpoint/2010/main" val="283699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4F7F7-8CCD-8E4F-97F6-B5B79CE6D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955" y="17805"/>
            <a:ext cx="7772400" cy="1143000"/>
          </a:xfrm>
        </p:spPr>
        <p:txBody>
          <a:bodyPr/>
          <a:lstStyle/>
          <a:p>
            <a:r>
              <a:rPr lang="en-US" dirty="0"/>
              <a:t>Bulk vs </a:t>
            </a:r>
            <a:r>
              <a:rPr lang="en-US" dirty="0" err="1"/>
              <a:t>scRNA</a:t>
            </a:r>
            <a:r>
              <a:rPr lang="en-US" dirty="0"/>
              <a:t>-seq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6990D-F9C7-A245-8DDB-5909CC4C3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2C3F6B2C-CCA6-FC42-A774-9CDC3B90470F}"/>
              </a:ext>
            </a:extLst>
          </p:cNvPr>
          <p:cNvSpPr/>
          <p:nvPr/>
        </p:nvSpPr>
        <p:spPr>
          <a:xfrm>
            <a:off x="2787921" y="1647284"/>
            <a:ext cx="850392" cy="2475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08730BB5-1A2D-2044-855D-04F40D5364FC}"/>
              </a:ext>
            </a:extLst>
          </p:cNvPr>
          <p:cNvSpPr/>
          <p:nvPr/>
        </p:nvSpPr>
        <p:spPr>
          <a:xfrm>
            <a:off x="2814489" y="1720394"/>
            <a:ext cx="683260" cy="99832"/>
          </a:xfrm>
          <a:custGeom>
            <a:avLst/>
            <a:gdLst/>
            <a:ahLst/>
            <a:cxnLst/>
            <a:rect l="l" t="t" r="r" b="b"/>
            <a:pathLst>
              <a:path w="683260" h="114300">
                <a:moveTo>
                  <a:pt x="568744" y="0"/>
                </a:moveTo>
                <a:lnTo>
                  <a:pt x="568744" y="114300"/>
                </a:lnTo>
                <a:lnTo>
                  <a:pt x="644969" y="76187"/>
                </a:lnTo>
                <a:lnTo>
                  <a:pt x="587794" y="76187"/>
                </a:lnTo>
                <a:lnTo>
                  <a:pt x="587794" y="38100"/>
                </a:lnTo>
                <a:lnTo>
                  <a:pt x="644944" y="38100"/>
                </a:lnTo>
                <a:lnTo>
                  <a:pt x="568744" y="0"/>
                </a:lnTo>
                <a:close/>
              </a:path>
              <a:path w="683260" h="114300">
                <a:moveTo>
                  <a:pt x="568744" y="38100"/>
                </a:moveTo>
                <a:lnTo>
                  <a:pt x="0" y="38100"/>
                </a:lnTo>
                <a:lnTo>
                  <a:pt x="0" y="76187"/>
                </a:lnTo>
                <a:lnTo>
                  <a:pt x="568744" y="76187"/>
                </a:lnTo>
                <a:lnTo>
                  <a:pt x="568744" y="38100"/>
                </a:lnTo>
                <a:close/>
              </a:path>
              <a:path w="683260" h="114300">
                <a:moveTo>
                  <a:pt x="644944" y="38100"/>
                </a:moveTo>
                <a:lnTo>
                  <a:pt x="587794" y="38100"/>
                </a:lnTo>
                <a:lnTo>
                  <a:pt x="587794" y="76187"/>
                </a:lnTo>
                <a:lnTo>
                  <a:pt x="644969" y="76187"/>
                </a:lnTo>
                <a:lnTo>
                  <a:pt x="683044" y="57150"/>
                </a:lnTo>
                <a:lnTo>
                  <a:pt x="644944" y="38100"/>
                </a:lnTo>
                <a:close/>
              </a:path>
            </a:pathLst>
          </a:custGeom>
          <a:solidFill>
            <a:srgbClr val="1516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C3772E46-E565-484B-8F71-782598BDBB9F}"/>
              </a:ext>
            </a:extLst>
          </p:cNvPr>
          <p:cNvSpPr/>
          <p:nvPr/>
        </p:nvSpPr>
        <p:spPr>
          <a:xfrm>
            <a:off x="4506968" y="1680109"/>
            <a:ext cx="850392" cy="2475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B176F0C6-D55C-8849-874A-07B9A814F16E}"/>
              </a:ext>
            </a:extLst>
          </p:cNvPr>
          <p:cNvSpPr/>
          <p:nvPr/>
        </p:nvSpPr>
        <p:spPr>
          <a:xfrm>
            <a:off x="4532546" y="1752875"/>
            <a:ext cx="683260" cy="99832"/>
          </a:xfrm>
          <a:custGeom>
            <a:avLst/>
            <a:gdLst/>
            <a:ahLst/>
            <a:cxnLst/>
            <a:rect l="l" t="t" r="r" b="b"/>
            <a:pathLst>
              <a:path w="683259" h="114300">
                <a:moveTo>
                  <a:pt x="568744" y="0"/>
                </a:moveTo>
                <a:lnTo>
                  <a:pt x="568744" y="114300"/>
                </a:lnTo>
                <a:lnTo>
                  <a:pt x="644944" y="76200"/>
                </a:lnTo>
                <a:lnTo>
                  <a:pt x="587794" y="76200"/>
                </a:lnTo>
                <a:lnTo>
                  <a:pt x="587794" y="38100"/>
                </a:lnTo>
                <a:lnTo>
                  <a:pt x="644944" y="38100"/>
                </a:lnTo>
                <a:lnTo>
                  <a:pt x="568744" y="0"/>
                </a:lnTo>
                <a:close/>
              </a:path>
              <a:path w="683259" h="114300">
                <a:moveTo>
                  <a:pt x="568744" y="38100"/>
                </a:moveTo>
                <a:lnTo>
                  <a:pt x="0" y="38100"/>
                </a:lnTo>
                <a:lnTo>
                  <a:pt x="0" y="76200"/>
                </a:lnTo>
                <a:lnTo>
                  <a:pt x="568744" y="76200"/>
                </a:lnTo>
                <a:lnTo>
                  <a:pt x="568744" y="38100"/>
                </a:lnTo>
                <a:close/>
              </a:path>
              <a:path w="683259" h="114300">
                <a:moveTo>
                  <a:pt x="644944" y="38100"/>
                </a:moveTo>
                <a:lnTo>
                  <a:pt x="587794" y="38100"/>
                </a:lnTo>
                <a:lnTo>
                  <a:pt x="587794" y="76200"/>
                </a:lnTo>
                <a:lnTo>
                  <a:pt x="644944" y="76200"/>
                </a:lnTo>
                <a:lnTo>
                  <a:pt x="683044" y="57150"/>
                </a:lnTo>
                <a:lnTo>
                  <a:pt x="644944" y="38100"/>
                </a:lnTo>
                <a:close/>
              </a:path>
            </a:pathLst>
          </a:custGeom>
          <a:solidFill>
            <a:srgbClr val="1516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ED42A9EA-DB9A-1941-BBAA-DE6F483F3654}"/>
              </a:ext>
            </a:extLst>
          </p:cNvPr>
          <p:cNvSpPr/>
          <p:nvPr/>
        </p:nvSpPr>
        <p:spPr>
          <a:xfrm>
            <a:off x="2516462" y="3886647"/>
            <a:ext cx="1143000" cy="7001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C7BCAFB-A0E3-5246-81EB-2185F4BB3CDF}"/>
              </a:ext>
            </a:extLst>
          </p:cNvPr>
          <p:cNvSpPr/>
          <p:nvPr/>
        </p:nvSpPr>
        <p:spPr>
          <a:xfrm>
            <a:off x="2554257" y="3928112"/>
            <a:ext cx="1059815" cy="620620"/>
          </a:xfrm>
          <a:custGeom>
            <a:avLst/>
            <a:gdLst/>
            <a:ahLst/>
            <a:cxnLst/>
            <a:rect l="l" t="t" r="r" b="b"/>
            <a:pathLst>
              <a:path w="1059814" h="710565">
                <a:moveTo>
                  <a:pt x="0" y="710131"/>
                </a:moveTo>
                <a:lnTo>
                  <a:pt x="1059320" y="0"/>
                </a:lnTo>
              </a:path>
            </a:pathLst>
          </a:custGeom>
          <a:ln w="38100">
            <a:solidFill>
              <a:srgbClr val="1516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4C5CFD2D-E6E1-2241-A3D4-5DF11372D03F}"/>
              </a:ext>
            </a:extLst>
          </p:cNvPr>
          <p:cNvSpPr/>
          <p:nvPr/>
        </p:nvSpPr>
        <p:spPr>
          <a:xfrm>
            <a:off x="2522558" y="4288635"/>
            <a:ext cx="1136903" cy="2981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21B298BC-B64A-3843-8C79-724D8CE6BFEF}"/>
              </a:ext>
            </a:extLst>
          </p:cNvPr>
          <p:cNvSpPr/>
          <p:nvPr/>
        </p:nvSpPr>
        <p:spPr>
          <a:xfrm>
            <a:off x="2554257" y="4327924"/>
            <a:ext cx="1059815" cy="220738"/>
          </a:xfrm>
          <a:custGeom>
            <a:avLst/>
            <a:gdLst/>
            <a:ahLst/>
            <a:cxnLst/>
            <a:rect l="l" t="t" r="r" b="b"/>
            <a:pathLst>
              <a:path w="1059814" h="252729">
                <a:moveTo>
                  <a:pt x="0" y="252375"/>
                </a:moveTo>
                <a:lnTo>
                  <a:pt x="1059320" y="0"/>
                </a:lnTo>
              </a:path>
            </a:pathLst>
          </a:custGeom>
          <a:ln w="38100">
            <a:solidFill>
              <a:srgbClr val="1516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4A2A517A-3598-794E-B606-85F9F3758ED3}"/>
              </a:ext>
            </a:extLst>
          </p:cNvPr>
          <p:cNvSpPr/>
          <p:nvPr/>
        </p:nvSpPr>
        <p:spPr>
          <a:xfrm>
            <a:off x="2522558" y="4506935"/>
            <a:ext cx="1136903" cy="2848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7837B405-2D67-B440-AF36-85617A357AA6}"/>
              </a:ext>
            </a:extLst>
          </p:cNvPr>
          <p:cNvSpPr/>
          <p:nvPr/>
        </p:nvSpPr>
        <p:spPr>
          <a:xfrm>
            <a:off x="2528654" y="4522908"/>
            <a:ext cx="1130808" cy="6868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31C58745-48D6-3644-9F2C-2CDA79C8416B}"/>
              </a:ext>
            </a:extLst>
          </p:cNvPr>
          <p:cNvSpPr/>
          <p:nvPr/>
        </p:nvSpPr>
        <p:spPr>
          <a:xfrm>
            <a:off x="2566690" y="4560111"/>
            <a:ext cx="1047115" cy="609528"/>
          </a:xfrm>
          <a:custGeom>
            <a:avLst/>
            <a:gdLst/>
            <a:ahLst/>
            <a:cxnLst/>
            <a:rect l="l" t="t" r="r" b="b"/>
            <a:pathLst>
              <a:path w="1047114" h="697865">
                <a:moveTo>
                  <a:pt x="0" y="0"/>
                </a:moveTo>
                <a:lnTo>
                  <a:pt x="1046890" y="697794"/>
                </a:lnTo>
              </a:path>
            </a:pathLst>
          </a:custGeom>
          <a:ln w="38100">
            <a:solidFill>
              <a:srgbClr val="1516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D10120AF-0297-F047-B3B7-44A48AB38958}"/>
              </a:ext>
            </a:extLst>
          </p:cNvPr>
          <p:cNvSpPr/>
          <p:nvPr/>
        </p:nvSpPr>
        <p:spPr>
          <a:xfrm>
            <a:off x="3586310" y="3804119"/>
            <a:ext cx="621792" cy="2475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CE0A8389-AFF3-864A-A26E-06EB1902B101}"/>
              </a:ext>
            </a:extLst>
          </p:cNvPr>
          <p:cNvSpPr/>
          <p:nvPr/>
        </p:nvSpPr>
        <p:spPr>
          <a:xfrm>
            <a:off x="3613576" y="3878194"/>
            <a:ext cx="451484" cy="99832"/>
          </a:xfrm>
          <a:custGeom>
            <a:avLst/>
            <a:gdLst/>
            <a:ahLst/>
            <a:cxnLst/>
            <a:rect l="l" t="t" r="r" b="b"/>
            <a:pathLst>
              <a:path w="451484" h="114300">
                <a:moveTo>
                  <a:pt x="337032" y="0"/>
                </a:moveTo>
                <a:lnTo>
                  <a:pt x="337032" y="114300"/>
                </a:lnTo>
                <a:lnTo>
                  <a:pt x="413232" y="76200"/>
                </a:lnTo>
                <a:lnTo>
                  <a:pt x="356082" y="76200"/>
                </a:lnTo>
                <a:lnTo>
                  <a:pt x="356082" y="38100"/>
                </a:lnTo>
                <a:lnTo>
                  <a:pt x="413232" y="38100"/>
                </a:lnTo>
                <a:lnTo>
                  <a:pt x="337032" y="0"/>
                </a:lnTo>
                <a:close/>
              </a:path>
              <a:path w="451484" h="114300">
                <a:moveTo>
                  <a:pt x="337032" y="38100"/>
                </a:moveTo>
                <a:lnTo>
                  <a:pt x="0" y="38100"/>
                </a:lnTo>
                <a:lnTo>
                  <a:pt x="0" y="76200"/>
                </a:lnTo>
                <a:lnTo>
                  <a:pt x="337032" y="76200"/>
                </a:lnTo>
                <a:lnTo>
                  <a:pt x="337032" y="38100"/>
                </a:lnTo>
                <a:close/>
              </a:path>
              <a:path w="451484" h="114300">
                <a:moveTo>
                  <a:pt x="413232" y="38100"/>
                </a:moveTo>
                <a:lnTo>
                  <a:pt x="356082" y="38100"/>
                </a:lnTo>
                <a:lnTo>
                  <a:pt x="356082" y="76200"/>
                </a:lnTo>
                <a:lnTo>
                  <a:pt x="413232" y="76200"/>
                </a:lnTo>
                <a:lnTo>
                  <a:pt x="451332" y="57150"/>
                </a:lnTo>
                <a:lnTo>
                  <a:pt x="413232" y="38100"/>
                </a:lnTo>
                <a:close/>
              </a:path>
            </a:pathLst>
          </a:custGeom>
          <a:solidFill>
            <a:srgbClr val="1516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F212E1CE-72DC-8842-A6A2-7CEE0FB1C16B}"/>
              </a:ext>
            </a:extLst>
          </p:cNvPr>
          <p:cNvSpPr/>
          <p:nvPr/>
        </p:nvSpPr>
        <p:spPr>
          <a:xfrm>
            <a:off x="3586310" y="4206109"/>
            <a:ext cx="621792" cy="25024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5CC78FEF-35CA-4648-AB06-D9F4693F6475}"/>
              </a:ext>
            </a:extLst>
          </p:cNvPr>
          <p:cNvSpPr/>
          <p:nvPr/>
        </p:nvSpPr>
        <p:spPr>
          <a:xfrm>
            <a:off x="3613576" y="4281248"/>
            <a:ext cx="451484" cy="99832"/>
          </a:xfrm>
          <a:custGeom>
            <a:avLst/>
            <a:gdLst/>
            <a:ahLst/>
            <a:cxnLst/>
            <a:rect l="l" t="t" r="r" b="b"/>
            <a:pathLst>
              <a:path w="451484" h="114300">
                <a:moveTo>
                  <a:pt x="337032" y="0"/>
                </a:moveTo>
                <a:lnTo>
                  <a:pt x="337032" y="114299"/>
                </a:lnTo>
                <a:lnTo>
                  <a:pt x="413224" y="76199"/>
                </a:lnTo>
                <a:lnTo>
                  <a:pt x="356069" y="76199"/>
                </a:lnTo>
                <a:lnTo>
                  <a:pt x="356069" y="38099"/>
                </a:lnTo>
                <a:lnTo>
                  <a:pt x="413224" y="38099"/>
                </a:lnTo>
                <a:lnTo>
                  <a:pt x="337032" y="0"/>
                </a:lnTo>
                <a:close/>
              </a:path>
              <a:path w="451484" h="114300">
                <a:moveTo>
                  <a:pt x="337032" y="38099"/>
                </a:moveTo>
                <a:lnTo>
                  <a:pt x="0" y="38099"/>
                </a:lnTo>
                <a:lnTo>
                  <a:pt x="0" y="76199"/>
                </a:lnTo>
                <a:lnTo>
                  <a:pt x="337032" y="76199"/>
                </a:lnTo>
                <a:lnTo>
                  <a:pt x="337032" y="38099"/>
                </a:lnTo>
                <a:close/>
              </a:path>
              <a:path w="451484" h="114300">
                <a:moveTo>
                  <a:pt x="413224" y="38099"/>
                </a:moveTo>
                <a:lnTo>
                  <a:pt x="356069" y="38099"/>
                </a:lnTo>
                <a:lnTo>
                  <a:pt x="356069" y="76199"/>
                </a:lnTo>
                <a:lnTo>
                  <a:pt x="413224" y="76199"/>
                </a:lnTo>
                <a:lnTo>
                  <a:pt x="451319" y="57149"/>
                </a:lnTo>
                <a:lnTo>
                  <a:pt x="413224" y="38099"/>
                </a:lnTo>
                <a:close/>
              </a:path>
            </a:pathLst>
          </a:custGeom>
          <a:solidFill>
            <a:srgbClr val="1516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A4AD971F-C504-4C45-AB7B-AA79B05BADCD}"/>
              </a:ext>
            </a:extLst>
          </p:cNvPr>
          <p:cNvSpPr/>
          <p:nvPr/>
        </p:nvSpPr>
        <p:spPr>
          <a:xfrm>
            <a:off x="3574824" y="4623372"/>
            <a:ext cx="646176" cy="24758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6B5920F9-7B59-5048-A7C0-3EEA2B8C154C}"/>
              </a:ext>
            </a:extLst>
          </p:cNvPr>
          <p:cNvSpPr/>
          <p:nvPr/>
        </p:nvSpPr>
        <p:spPr>
          <a:xfrm>
            <a:off x="3599899" y="4698860"/>
            <a:ext cx="480059" cy="99832"/>
          </a:xfrm>
          <a:custGeom>
            <a:avLst/>
            <a:gdLst/>
            <a:ahLst/>
            <a:cxnLst/>
            <a:rect l="l" t="t" r="r" b="b"/>
            <a:pathLst>
              <a:path w="480059" h="114300">
                <a:moveTo>
                  <a:pt x="365620" y="0"/>
                </a:moveTo>
                <a:lnTo>
                  <a:pt x="365620" y="114299"/>
                </a:lnTo>
                <a:lnTo>
                  <a:pt x="441820" y="76199"/>
                </a:lnTo>
                <a:lnTo>
                  <a:pt x="384670" y="76199"/>
                </a:lnTo>
                <a:lnTo>
                  <a:pt x="384670" y="38099"/>
                </a:lnTo>
                <a:lnTo>
                  <a:pt x="441820" y="38099"/>
                </a:lnTo>
                <a:lnTo>
                  <a:pt x="365620" y="0"/>
                </a:lnTo>
                <a:close/>
              </a:path>
              <a:path w="480059" h="114300">
                <a:moveTo>
                  <a:pt x="365620" y="38099"/>
                </a:moveTo>
                <a:lnTo>
                  <a:pt x="0" y="38099"/>
                </a:lnTo>
                <a:lnTo>
                  <a:pt x="0" y="76199"/>
                </a:lnTo>
                <a:lnTo>
                  <a:pt x="365620" y="76199"/>
                </a:lnTo>
                <a:lnTo>
                  <a:pt x="365620" y="38099"/>
                </a:lnTo>
                <a:close/>
              </a:path>
              <a:path w="480059" h="114300">
                <a:moveTo>
                  <a:pt x="441820" y="38099"/>
                </a:moveTo>
                <a:lnTo>
                  <a:pt x="384670" y="38099"/>
                </a:lnTo>
                <a:lnTo>
                  <a:pt x="384670" y="76199"/>
                </a:lnTo>
                <a:lnTo>
                  <a:pt x="441820" y="76199"/>
                </a:lnTo>
                <a:lnTo>
                  <a:pt x="479920" y="57149"/>
                </a:lnTo>
                <a:lnTo>
                  <a:pt x="441820" y="38099"/>
                </a:lnTo>
                <a:close/>
              </a:path>
            </a:pathLst>
          </a:custGeom>
          <a:solidFill>
            <a:srgbClr val="1516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B6502771-BBB4-3741-AFC2-AA4885C5DC96}"/>
              </a:ext>
            </a:extLst>
          </p:cNvPr>
          <p:cNvSpPr/>
          <p:nvPr/>
        </p:nvSpPr>
        <p:spPr>
          <a:xfrm>
            <a:off x="3586310" y="5044694"/>
            <a:ext cx="621792" cy="24758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CE0C2982-F230-9E45-A45D-0CCDD105809F}"/>
              </a:ext>
            </a:extLst>
          </p:cNvPr>
          <p:cNvSpPr/>
          <p:nvPr/>
        </p:nvSpPr>
        <p:spPr>
          <a:xfrm>
            <a:off x="3613564" y="5119656"/>
            <a:ext cx="451484" cy="99832"/>
          </a:xfrm>
          <a:custGeom>
            <a:avLst/>
            <a:gdLst/>
            <a:ahLst/>
            <a:cxnLst/>
            <a:rect l="l" t="t" r="r" b="b"/>
            <a:pathLst>
              <a:path w="451484" h="114300">
                <a:moveTo>
                  <a:pt x="337032" y="0"/>
                </a:moveTo>
                <a:lnTo>
                  <a:pt x="337032" y="114300"/>
                </a:lnTo>
                <a:lnTo>
                  <a:pt x="413232" y="76200"/>
                </a:lnTo>
                <a:lnTo>
                  <a:pt x="356082" y="76200"/>
                </a:lnTo>
                <a:lnTo>
                  <a:pt x="356082" y="38100"/>
                </a:lnTo>
                <a:lnTo>
                  <a:pt x="413232" y="38100"/>
                </a:lnTo>
                <a:lnTo>
                  <a:pt x="337032" y="0"/>
                </a:lnTo>
                <a:close/>
              </a:path>
              <a:path w="451484" h="114300">
                <a:moveTo>
                  <a:pt x="337032" y="38100"/>
                </a:moveTo>
                <a:lnTo>
                  <a:pt x="0" y="38100"/>
                </a:lnTo>
                <a:lnTo>
                  <a:pt x="0" y="76200"/>
                </a:lnTo>
                <a:lnTo>
                  <a:pt x="337032" y="76200"/>
                </a:lnTo>
                <a:lnTo>
                  <a:pt x="337032" y="38100"/>
                </a:lnTo>
                <a:close/>
              </a:path>
              <a:path w="451484" h="114300">
                <a:moveTo>
                  <a:pt x="413232" y="38100"/>
                </a:moveTo>
                <a:lnTo>
                  <a:pt x="356082" y="38100"/>
                </a:lnTo>
                <a:lnTo>
                  <a:pt x="356082" y="76200"/>
                </a:lnTo>
                <a:lnTo>
                  <a:pt x="413232" y="76200"/>
                </a:lnTo>
                <a:lnTo>
                  <a:pt x="451332" y="57150"/>
                </a:lnTo>
                <a:lnTo>
                  <a:pt x="413232" y="38100"/>
                </a:lnTo>
                <a:close/>
              </a:path>
            </a:pathLst>
          </a:custGeom>
          <a:solidFill>
            <a:srgbClr val="15161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B246DE3-724F-3A49-A8C5-E220A79A503A}"/>
              </a:ext>
            </a:extLst>
          </p:cNvPr>
          <p:cNvGrpSpPr/>
          <p:nvPr/>
        </p:nvGrpSpPr>
        <p:grpSpPr>
          <a:xfrm>
            <a:off x="5336110" y="1419028"/>
            <a:ext cx="390144" cy="167717"/>
            <a:chOff x="8089710" y="3862129"/>
            <a:chExt cx="390144" cy="167717"/>
          </a:xfrm>
        </p:grpSpPr>
        <p:sp>
          <p:nvSpPr>
            <p:cNvPr id="40" name="object 40">
              <a:extLst>
                <a:ext uri="{FF2B5EF4-FFF2-40B4-BE49-F238E27FC236}">
                  <a16:creationId xmlns:a16="http://schemas.microsoft.com/office/drawing/2014/main" id="{F14976CF-F1DA-CE4E-B2EC-59970D787EDC}"/>
                </a:ext>
              </a:extLst>
            </p:cNvPr>
            <p:cNvSpPr/>
            <p:nvPr/>
          </p:nvSpPr>
          <p:spPr>
            <a:xfrm>
              <a:off x="8089710" y="3862129"/>
              <a:ext cx="390144" cy="1677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>
              <a:extLst>
                <a:ext uri="{FF2B5EF4-FFF2-40B4-BE49-F238E27FC236}">
                  <a16:creationId xmlns:a16="http://schemas.microsoft.com/office/drawing/2014/main" id="{19CA88BB-EAAD-254D-881F-72C7CECC4FFF}"/>
                </a:ext>
              </a:extLst>
            </p:cNvPr>
            <p:cNvSpPr/>
            <p:nvPr/>
          </p:nvSpPr>
          <p:spPr>
            <a:xfrm>
              <a:off x="8130477" y="3886200"/>
              <a:ext cx="308610" cy="87075"/>
            </a:xfrm>
            <a:custGeom>
              <a:avLst/>
              <a:gdLst/>
              <a:ahLst/>
              <a:cxnLst/>
              <a:rect l="l" t="t" r="r" b="b"/>
              <a:pathLst>
                <a:path w="308609" h="99695">
                  <a:moveTo>
                    <a:pt x="0" y="77118"/>
                  </a:moveTo>
                  <a:lnTo>
                    <a:pt x="10521" y="57593"/>
                  </a:lnTo>
                  <a:lnTo>
                    <a:pt x="24876" y="33106"/>
                  </a:lnTo>
                  <a:lnTo>
                    <a:pt x="43318" y="11346"/>
                  </a:lnTo>
                  <a:lnTo>
                    <a:pt x="66101" y="0"/>
                  </a:lnTo>
                  <a:lnTo>
                    <a:pt x="77244" y="301"/>
                  </a:lnTo>
                  <a:lnTo>
                    <a:pt x="88247" y="3328"/>
                  </a:lnTo>
                  <a:lnTo>
                    <a:pt x="99193" y="7445"/>
                  </a:lnTo>
                  <a:lnTo>
                    <a:pt x="110168" y="11017"/>
                  </a:lnTo>
                  <a:lnTo>
                    <a:pt x="131311" y="64579"/>
                  </a:lnTo>
                  <a:lnTo>
                    <a:pt x="183655" y="92750"/>
                  </a:lnTo>
                  <a:lnTo>
                    <a:pt x="209320" y="99152"/>
                  </a:lnTo>
                  <a:lnTo>
                    <a:pt x="220800" y="97283"/>
                  </a:lnTo>
                  <a:lnTo>
                    <a:pt x="232589" y="96005"/>
                  </a:lnTo>
                  <a:lnTo>
                    <a:pt x="243760" y="93546"/>
                  </a:lnTo>
                  <a:lnTo>
                    <a:pt x="253388" y="88135"/>
                  </a:lnTo>
                  <a:lnTo>
                    <a:pt x="289422" y="48631"/>
                  </a:lnTo>
                  <a:lnTo>
                    <a:pt x="294794" y="29150"/>
                  </a:lnTo>
                  <a:lnTo>
                    <a:pt x="293233" y="22637"/>
                  </a:lnTo>
                  <a:lnTo>
                    <a:pt x="308472" y="22034"/>
                  </a:lnTo>
                </a:path>
              </a:pathLst>
            </a:custGeom>
            <a:ln w="38100">
              <a:solidFill>
                <a:schemeClr val="bg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>
            <a:extLst>
              <a:ext uri="{FF2B5EF4-FFF2-40B4-BE49-F238E27FC236}">
                <a16:creationId xmlns:a16="http://schemas.microsoft.com/office/drawing/2014/main" id="{886C7F7C-9935-3B48-886B-A387DB0BE1EE}"/>
              </a:ext>
            </a:extLst>
          </p:cNvPr>
          <p:cNvSpPr/>
          <p:nvPr/>
        </p:nvSpPr>
        <p:spPr>
          <a:xfrm>
            <a:off x="4592150" y="3753538"/>
            <a:ext cx="630935" cy="2475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>
            <a:extLst>
              <a:ext uri="{FF2B5EF4-FFF2-40B4-BE49-F238E27FC236}">
                <a16:creationId xmlns:a16="http://schemas.microsoft.com/office/drawing/2014/main" id="{C971C0BA-F711-FD4C-8195-35CC4D211A64}"/>
              </a:ext>
            </a:extLst>
          </p:cNvPr>
          <p:cNvSpPr/>
          <p:nvPr/>
        </p:nvSpPr>
        <p:spPr>
          <a:xfrm>
            <a:off x="4618731" y="3826815"/>
            <a:ext cx="462915" cy="99832"/>
          </a:xfrm>
          <a:custGeom>
            <a:avLst/>
            <a:gdLst/>
            <a:ahLst/>
            <a:cxnLst/>
            <a:rect l="l" t="t" r="r" b="b"/>
            <a:pathLst>
              <a:path w="462915" h="114300">
                <a:moveTo>
                  <a:pt x="348411" y="0"/>
                </a:moveTo>
                <a:lnTo>
                  <a:pt x="348411" y="114299"/>
                </a:lnTo>
                <a:lnTo>
                  <a:pt x="424611" y="76199"/>
                </a:lnTo>
                <a:lnTo>
                  <a:pt x="367461" y="76199"/>
                </a:lnTo>
                <a:lnTo>
                  <a:pt x="367461" y="38099"/>
                </a:lnTo>
                <a:lnTo>
                  <a:pt x="424611" y="38099"/>
                </a:lnTo>
                <a:lnTo>
                  <a:pt x="348411" y="0"/>
                </a:lnTo>
                <a:close/>
              </a:path>
              <a:path w="462915" h="114300">
                <a:moveTo>
                  <a:pt x="348411" y="38099"/>
                </a:moveTo>
                <a:lnTo>
                  <a:pt x="0" y="38099"/>
                </a:lnTo>
                <a:lnTo>
                  <a:pt x="0" y="76199"/>
                </a:lnTo>
                <a:lnTo>
                  <a:pt x="348411" y="76199"/>
                </a:lnTo>
                <a:lnTo>
                  <a:pt x="348411" y="38099"/>
                </a:lnTo>
                <a:close/>
              </a:path>
              <a:path w="462915" h="114300">
                <a:moveTo>
                  <a:pt x="424611" y="38099"/>
                </a:moveTo>
                <a:lnTo>
                  <a:pt x="367461" y="38099"/>
                </a:lnTo>
                <a:lnTo>
                  <a:pt x="367461" y="76199"/>
                </a:lnTo>
                <a:lnTo>
                  <a:pt x="424611" y="76199"/>
                </a:lnTo>
                <a:lnTo>
                  <a:pt x="462711" y="57149"/>
                </a:lnTo>
                <a:lnTo>
                  <a:pt x="424611" y="38099"/>
                </a:lnTo>
                <a:close/>
              </a:path>
            </a:pathLst>
          </a:custGeom>
          <a:solidFill>
            <a:srgbClr val="1516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>
            <a:extLst>
              <a:ext uri="{FF2B5EF4-FFF2-40B4-BE49-F238E27FC236}">
                <a16:creationId xmlns:a16="http://schemas.microsoft.com/office/drawing/2014/main" id="{B6380DF9-43EF-814A-8A74-6612A6FC18C2}"/>
              </a:ext>
            </a:extLst>
          </p:cNvPr>
          <p:cNvSpPr/>
          <p:nvPr/>
        </p:nvSpPr>
        <p:spPr>
          <a:xfrm>
            <a:off x="4592150" y="4237861"/>
            <a:ext cx="630935" cy="25024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>
            <a:extLst>
              <a:ext uri="{FF2B5EF4-FFF2-40B4-BE49-F238E27FC236}">
                <a16:creationId xmlns:a16="http://schemas.microsoft.com/office/drawing/2014/main" id="{D0A57241-2DEC-BC46-B350-37A91E4A25B2}"/>
              </a:ext>
            </a:extLst>
          </p:cNvPr>
          <p:cNvSpPr/>
          <p:nvPr/>
        </p:nvSpPr>
        <p:spPr>
          <a:xfrm>
            <a:off x="4618731" y="4313112"/>
            <a:ext cx="462915" cy="99832"/>
          </a:xfrm>
          <a:custGeom>
            <a:avLst/>
            <a:gdLst/>
            <a:ahLst/>
            <a:cxnLst/>
            <a:rect l="l" t="t" r="r" b="b"/>
            <a:pathLst>
              <a:path w="462915" h="114300">
                <a:moveTo>
                  <a:pt x="348411" y="0"/>
                </a:moveTo>
                <a:lnTo>
                  <a:pt x="348411" y="114300"/>
                </a:lnTo>
                <a:lnTo>
                  <a:pt x="424611" y="76200"/>
                </a:lnTo>
                <a:lnTo>
                  <a:pt x="367461" y="76200"/>
                </a:lnTo>
                <a:lnTo>
                  <a:pt x="367461" y="38100"/>
                </a:lnTo>
                <a:lnTo>
                  <a:pt x="424611" y="38100"/>
                </a:lnTo>
                <a:lnTo>
                  <a:pt x="348411" y="0"/>
                </a:lnTo>
                <a:close/>
              </a:path>
              <a:path w="462915" h="114300">
                <a:moveTo>
                  <a:pt x="348411" y="38100"/>
                </a:moveTo>
                <a:lnTo>
                  <a:pt x="0" y="38100"/>
                </a:lnTo>
                <a:lnTo>
                  <a:pt x="0" y="76200"/>
                </a:lnTo>
                <a:lnTo>
                  <a:pt x="348411" y="76200"/>
                </a:lnTo>
                <a:lnTo>
                  <a:pt x="348411" y="38100"/>
                </a:lnTo>
                <a:close/>
              </a:path>
              <a:path w="462915" h="114300">
                <a:moveTo>
                  <a:pt x="424611" y="38100"/>
                </a:moveTo>
                <a:lnTo>
                  <a:pt x="367461" y="38100"/>
                </a:lnTo>
                <a:lnTo>
                  <a:pt x="367461" y="76200"/>
                </a:lnTo>
                <a:lnTo>
                  <a:pt x="424611" y="76200"/>
                </a:lnTo>
                <a:lnTo>
                  <a:pt x="462711" y="57150"/>
                </a:lnTo>
                <a:lnTo>
                  <a:pt x="424611" y="38100"/>
                </a:lnTo>
                <a:close/>
              </a:path>
            </a:pathLst>
          </a:custGeom>
          <a:solidFill>
            <a:srgbClr val="1516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>
            <a:extLst>
              <a:ext uri="{FF2B5EF4-FFF2-40B4-BE49-F238E27FC236}">
                <a16:creationId xmlns:a16="http://schemas.microsoft.com/office/drawing/2014/main" id="{E243C589-C6ED-7E4B-962C-843EA98888E4}"/>
              </a:ext>
            </a:extLst>
          </p:cNvPr>
          <p:cNvSpPr/>
          <p:nvPr/>
        </p:nvSpPr>
        <p:spPr>
          <a:xfrm>
            <a:off x="4592150" y="4634718"/>
            <a:ext cx="630935" cy="24758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7B31A62A-E1AB-654A-B7C1-098F86200A15}"/>
              </a:ext>
            </a:extLst>
          </p:cNvPr>
          <p:cNvSpPr/>
          <p:nvPr/>
        </p:nvSpPr>
        <p:spPr>
          <a:xfrm>
            <a:off x="4618731" y="4707740"/>
            <a:ext cx="462915" cy="99832"/>
          </a:xfrm>
          <a:custGeom>
            <a:avLst/>
            <a:gdLst/>
            <a:ahLst/>
            <a:cxnLst/>
            <a:rect l="l" t="t" r="r" b="b"/>
            <a:pathLst>
              <a:path w="462915" h="114300">
                <a:moveTo>
                  <a:pt x="348411" y="0"/>
                </a:moveTo>
                <a:lnTo>
                  <a:pt x="348411" y="114300"/>
                </a:lnTo>
                <a:lnTo>
                  <a:pt x="424611" y="76200"/>
                </a:lnTo>
                <a:lnTo>
                  <a:pt x="367461" y="76200"/>
                </a:lnTo>
                <a:lnTo>
                  <a:pt x="367461" y="38100"/>
                </a:lnTo>
                <a:lnTo>
                  <a:pt x="424611" y="38100"/>
                </a:lnTo>
                <a:lnTo>
                  <a:pt x="348411" y="0"/>
                </a:lnTo>
                <a:close/>
              </a:path>
              <a:path w="462915" h="114300">
                <a:moveTo>
                  <a:pt x="348411" y="38100"/>
                </a:moveTo>
                <a:lnTo>
                  <a:pt x="0" y="38100"/>
                </a:lnTo>
                <a:lnTo>
                  <a:pt x="0" y="76200"/>
                </a:lnTo>
                <a:lnTo>
                  <a:pt x="348411" y="76200"/>
                </a:lnTo>
                <a:lnTo>
                  <a:pt x="348411" y="38100"/>
                </a:lnTo>
                <a:close/>
              </a:path>
              <a:path w="462915" h="114300">
                <a:moveTo>
                  <a:pt x="424611" y="38100"/>
                </a:moveTo>
                <a:lnTo>
                  <a:pt x="367461" y="38100"/>
                </a:lnTo>
                <a:lnTo>
                  <a:pt x="367461" y="76200"/>
                </a:lnTo>
                <a:lnTo>
                  <a:pt x="424611" y="76200"/>
                </a:lnTo>
                <a:lnTo>
                  <a:pt x="462711" y="57150"/>
                </a:lnTo>
                <a:lnTo>
                  <a:pt x="424611" y="38100"/>
                </a:lnTo>
                <a:close/>
              </a:path>
            </a:pathLst>
          </a:custGeom>
          <a:solidFill>
            <a:srgbClr val="1516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>
            <a:extLst>
              <a:ext uri="{FF2B5EF4-FFF2-40B4-BE49-F238E27FC236}">
                <a16:creationId xmlns:a16="http://schemas.microsoft.com/office/drawing/2014/main" id="{7133C705-C4CB-724F-9ACB-95C0CC1AAD5C}"/>
              </a:ext>
            </a:extLst>
          </p:cNvPr>
          <p:cNvSpPr/>
          <p:nvPr/>
        </p:nvSpPr>
        <p:spPr>
          <a:xfrm>
            <a:off x="4592150" y="5116572"/>
            <a:ext cx="630935" cy="25024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>
            <a:extLst>
              <a:ext uri="{FF2B5EF4-FFF2-40B4-BE49-F238E27FC236}">
                <a16:creationId xmlns:a16="http://schemas.microsoft.com/office/drawing/2014/main" id="{5964F92E-175F-ED46-9A9A-5214E5457B6A}"/>
              </a:ext>
            </a:extLst>
          </p:cNvPr>
          <p:cNvSpPr/>
          <p:nvPr/>
        </p:nvSpPr>
        <p:spPr>
          <a:xfrm>
            <a:off x="4618731" y="5191790"/>
            <a:ext cx="462915" cy="99832"/>
          </a:xfrm>
          <a:custGeom>
            <a:avLst/>
            <a:gdLst/>
            <a:ahLst/>
            <a:cxnLst/>
            <a:rect l="l" t="t" r="r" b="b"/>
            <a:pathLst>
              <a:path w="462915" h="114300">
                <a:moveTo>
                  <a:pt x="348411" y="0"/>
                </a:moveTo>
                <a:lnTo>
                  <a:pt x="348411" y="114299"/>
                </a:lnTo>
                <a:lnTo>
                  <a:pt x="424611" y="76199"/>
                </a:lnTo>
                <a:lnTo>
                  <a:pt x="367461" y="76199"/>
                </a:lnTo>
                <a:lnTo>
                  <a:pt x="367461" y="38099"/>
                </a:lnTo>
                <a:lnTo>
                  <a:pt x="424611" y="38099"/>
                </a:lnTo>
                <a:lnTo>
                  <a:pt x="348411" y="0"/>
                </a:lnTo>
                <a:close/>
              </a:path>
              <a:path w="462915" h="114300">
                <a:moveTo>
                  <a:pt x="348411" y="38099"/>
                </a:moveTo>
                <a:lnTo>
                  <a:pt x="0" y="38099"/>
                </a:lnTo>
                <a:lnTo>
                  <a:pt x="0" y="76199"/>
                </a:lnTo>
                <a:lnTo>
                  <a:pt x="348411" y="76199"/>
                </a:lnTo>
                <a:lnTo>
                  <a:pt x="348411" y="38099"/>
                </a:lnTo>
                <a:close/>
              </a:path>
              <a:path w="462915" h="114300">
                <a:moveTo>
                  <a:pt x="424611" y="38099"/>
                </a:moveTo>
                <a:lnTo>
                  <a:pt x="367461" y="38099"/>
                </a:lnTo>
                <a:lnTo>
                  <a:pt x="367461" y="76199"/>
                </a:lnTo>
                <a:lnTo>
                  <a:pt x="424611" y="76199"/>
                </a:lnTo>
                <a:lnTo>
                  <a:pt x="462711" y="57149"/>
                </a:lnTo>
                <a:lnTo>
                  <a:pt x="424611" y="38099"/>
                </a:lnTo>
                <a:close/>
              </a:path>
            </a:pathLst>
          </a:custGeom>
          <a:solidFill>
            <a:srgbClr val="1516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3">
            <a:extLst>
              <a:ext uri="{FF2B5EF4-FFF2-40B4-BE49-F238E27FC236}">
                <a16:creationId xmlns:a16="http://schemas.microsoft.com/office/drawing/2014/main" id="{44522289-7573-AB41-90D7-7077BC9A9D4A}"/>
              </a:ext>
            </a:extLst>
          </p:cNvPr>
          <p:cNvSpPr txBox="1"/>
          <p:nvPr/>
        </p:nvSpPr>
        <p:spPr>
          <a:xfrm>
            <a:off x="46293" y="1492846"/>
            <a:ext cx="266255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5" dirty="0">
                <a:solidFill>
                  <a:srgbClr val="151618"/>
                </a:solidFill>
                <a:latin typeface="Arial"/>
                <a:cs typeface="Arial"/>
              </a:rPr>
              <a:t>Bulk</a:t>
            </a:r>
            <a:r>
              <a:rPr spc="-70" dirty="0">
                <a:solidFill>
                  <a:srgbClr val="151618"/>
                </a:solidFill>
                <a:latin typeface="Arial"/>
                <a:cs typeface="Arial"/>
              </a:rPr>
              <a:t> </a:t>
            </a:r>
            <a:r>
              <a:rPr spc="-60" dirty="0">
                <a:solidFill>
                  <a:srgbClr val="151618"/>
                </a:solidFill>
                <a:latin typeface="Arial"/>
                <a:cs typeface="Arial"/>
              </a:rPr>
              <a:t>RNA-seq</a:t>
            </a:r>
            <a:endParaRPr dirty="0">
              <a:latin typeface="Arial"/>
              <a:cs typeface="Arial"/>
            </a:endParaRPr>
          </a:p>
        </p:txBody>
      </p:sp>
      <p:sp>
        <p:nvSpPr>
          <p:cNvPr id="54" name="object 4">
            <a:extLst>
              <a:ext uri="{FF2B5EF4-FFF2-40B4-BE49-F238E27FC236}">
                <a16:creationId xmlns:a16="http://schemas.microsoft.com/office/drawing/2014/main" id="{0799BE30-F306-054F-B00B-0AB1968B28CC}"/>
              </a:ext>
            </a:extLst>
          </p:cNvPr>
          <p:cNvSpPr txBox="1"/>
          <p:nvPr/>
        </p:nvSpPr>
        <p:spPr>
          <a:xfrm>
            <a:off x="146770" y="4204256"/>
            <a:ext cx="215963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>
                <a:solidFill>
                  <a:srgbClr val="151618"/>
                </a:solidFill>
                <a:latin typeface="Arial"/>
                <a:cs typeface="Arial"/>
              </a:rPr>
              <a:t>scRNA-seq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56" name="Picture 55" descr="A picture containing icon&#10;&#10;Description automatically generated">
            <a:extLst>
              <a:ext uri="{FF2B5EF4-FFF2-40B4-BE49-F238E27FC236}">
                <a16:creationId xmlns:a16="http://schemas.microsoft.com/office/drawing/2014/main" id="{77E9E59D-281D-DF49-BEF4-9FB425D675C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34084" y="4069574"/>
            <a:ext cx="1071710" cy="973688"/>
          </a:xfrm>
          <a:prstGeom prst="rect">
            <a:avLst/>
          </a:prstGeom>
        </p:spPr>
      </p:pic>
      <p:pic>
        <p:nvPicPr>
          <p:cNvPr id="57" name="Picture 56" descr="A picture containing icon&#10;&#10;Description automatically generated">
            <a:extLst>
              <a:ext uri="{FF2B5EF4-FFF2-40B4-BE49-F238E27FC236}">
                <a16:creationId xmlns:a16="http://schemas.microsoft.com/office/drawing/2014/main" id="{81680BEF-9BB3-0D40-84EF-CD0A9FD39E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00200" y="1346537"/>
            <a:ext cx="1071710" cy="97368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892BDE7-DC5F-A345-975D-CCD4D4E86E2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1539"/>
          <a:stretch/>
        </p:blipFill>
        <p:spPr>
          <a:xfrm>
            <a:off x="3479293" y="1236842"/>
            <a:ext cx="1071709" cy="1118306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63BB2094-1306-DD47-91B2-1258C5E90095}"/>
              </a:ext>
            </a:extLst>
          </p:cNvPr>
          <p:cNvGrpSpPr/>
          <p:nvPr/>
        </p:nvGrpSpPr>
        <p:grpSpPr>
          <a:xfrm>
            <a:off x="5166822" y="1449642"/>
            <a:ext cx="390144" cy="167717"/>
            <a:chOff x="8089710" y="3862129"/>
            <a:chExt cx="390144" cy="167717"/>
          </a:xfrm>
        </p:grpSpPr>
        <p:sp>
          <p:nvSpPr>
            <p:cNvPr id="63" name="object 40">
              <a:extLst>
                <a:ext uri="{FF2B5EF4-FFF2-40B4-BE49-F238E27FC236}">
                  <a16:creationId xmlns:a16="http://schemas.microsoft.com/office/drawing/2014/main" id="{55625A3A-DA64-0246-850A-C9F336EEFE13}"/>
                </a:ext>
              </a:extLst>
            </p:cNvPr>
            <p:cNvSpPr/>
            <p:nvPr/>
          </p:nvSpPr>
          <p:spPr>
            <a:xfrm>
              <a:off x="8089710" y="3862129"/>
              <a:ext cx="390144" cy="1677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44">
              <a:extLst>
                <a:ext uri="{FF2B5EF4-FFF2-40B4-BE49-F238E27FC236}">
                  <a16:creationId xmlns:a16="http://schemas.microsoft.com/office/drawing/2014/main" id="{80D71201-A94B-4B4E-89C5-64E103A5A6FA}"/>
                </a:ext>
              </a:extLst>
            </p:cNvPr>
            <p:cNvSpPr/>
            <p:nvPr/>
          </p:nvSpPr>
          <p:spPr>
            <a:xfrm>
              <a:off x="8130477" y="3886200"/>
              <a:ext cx="308610" cy="87075"/>
            </a:xfrm>
            <a:custGeom>
              <a:avLst/>
              <a:gdLst/>
              <a:ahLst/>
              <a:cxnLst/>
              <a:rect l="l" t="t" r="r" b="b"/>
              <a:pathLst>
                <a:path w="308609" h="99695">
                  <a:moveTo>
                    <a:pt x="0" y="77118"/>
                  </a:moveTo>
                  <a:lnTo>
                    <a:pt x="10521" y="57593"/>
                  </a:lnTo>
                  <a:lnTo>
                    <a:pt x="24876" y="33106"/>
                  </a:lnTo>
                  <a:lnTo>
                    <a:pt x="43318" y="11346"/>
                  </a:lnTo>
                  <a:lnTo>
                    <a:pt x="66101" y="0"/>
                  </a:lnTo>
                  <a:lnTo>
                    <a:pt x="77244" y="301"/>
                  </a:lnTo>
                  <a:lnTo>
                    <a:pt x="88247" y="3328"/>
                  </a:lnTo>
                  <a:lnTo>
                    <a:pt x="99193" y="7445"/>
                  </a:lnTo>
                  <a:lnTo>
                    <a:pt x="110168" y="11017"/>
                  </a:lnTo>
                  <a:lnTo>
                    <a:pt x="131311" y="64579"/>
                  </a:lnTo>
                  <a:lnTo>
                    <a:pt x="183655" y="92750"/>
                  </a:lnTo>
                  <a:lnTo>
                    <a:pt x="209320" y="99152"/>
                  </a:lnTo>
                  <a:lnTo>
                    <a:pt x="220800" y="97283"/>
                  </a:lnTo>
                  <a:lnTo>
                    <a:pt x="232589" y="96005"/>
                  </a:lnTo>
                  <a:lnTo>
                    <a:pt x="243760" y="93546"/>
                  </a:lnTo>
                  <a:lnTo>
                    <a:pt x="253388" y="88135"/>
                  </a:lnTo>
                  <a:lnTo>
                    <a:pt x="289422" y="48631"/>
                  </a:lnTo>
                  <a:lnTo>
                    <a:pt x="294794" y="29150"/>
                  </a:lnTo>
                  <a:lnTo>
                    <a:pt x="293233" y="22637"/>
                  </a:lnTo>
                  <a:lnTo>
                    <a:pt x="308472" y="22034"/>
                  </a:lnTo>
                </a:path>
              </a:pathLst>
            </a:custGeom>
            <a:ln w="38100">
              <a:solidFill>
                <a:schemeClr val="bg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B0207FC-682F-9C4A-99BD-723A8FE8A910}"/>
              </a:ext>
            </a:extLst>
          </p:cNvPr>
          <p:cNvGrpSpPr/>
          <p:nvPr/>
        </p:nvGrpSpPr>
        <p:grpSpPr>
          <a:xfrm>
            <a:off x="5488510" y="1571428"/>
            <a:ext cx="390144" cy="167717"/>
            <a:chOff x="8089710" y="3862129"/>
            <a:chExt cx="390144" cy="167717"/>
          </a:xfrm>
        </p:grpSpPr>
        <p:sp>
          <p:nvSpPr>
            <p:cNvPr id="66" name="object 40">
              <a:extLst>
                <a:ext uri="{FF2B5EF4-FFF2-40B4-BE49-F238E27FC236}">
                  <a16:creationId xmlns:a16="http://schemas.microsoft.com/office/drawing/2014/main" id="{C5D578D7-2B6C-A54B-8359-A32443522825}"/>
                </a:ext>
              </a:extLst>
            </p:cNvPr>
            <p:cNvSpPr/>
            <p:nvPr/>
          </p:nvSpPr>
          <p:spPr>
            <a:xfrm>
              <a:off x="8089710" y="3862129"/>
              <a:ext cx="390144" cy="1677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44">
              <a:extLst>
                <a:ext uri="{FF2B5EF4-FFF2-40B4-BE49-F238E27FC236}">
                  <a16:creationId xmlns:a16="http://schemas.microsoft.com/office/drawing/2014/main" id="{7115EC97-C2F9-7D42-BD62-7FBE4AD64689}"/>
                </a:ext>
              </a:extLst>
            </p:cNvPr>
            <p:cNvSpPr/>
            <p:nvPr/>
          </p:nvSpPr>
          <p:spPr>
            <a:xfrm>
              <a:off x="8130477" y="3886200"/>
              <a:ext cx="308610" cy="87075"/>
            </a:xfrm>
            <a:custGeom>
              <a:avLst/>
              <a:gdLst/>
              <a:ahLst/>
              <a:cxnLst/>
              <a:rect l="l" t="t" r="r" b="b"/>
              <a:pathLst>
                <a:path w="308609" h="99695">
                  <a:moveTo>
                    <a:pt x="0" y="77118"/>
                  </a:moveTo>
                  <a:lnTo>
                    <a:pt x="10521" y="57593"/>
                  </a:lnTo>
                  <a:lnTo>
                    <a:pt x="24876" y="33106"/>
                  </a:lnTo>
                  <a:lnTo>
                    <a:pt x="43318" y="11346"/>
                  </a:lnTo>
                  <a:lnTo>
                    <a:pt x="66101" y="0"/>
                  </a:lnTo>
                  <a:lnTo>
                    <a:pt x="77244" y="301"/>
                  </a:lnTo>
                  <a:lnTo>
                    <a:pt x="88247" y="3328"/>
                  </a:lnTo>
                  <a:lnTo>
                    <a:pt x="99193" y="7445"/>
                  </a:lnTo>
                  <a:lnTo>
                    <a:pt x="110168" y="11017"/>
                  </a:lnTo>
                  <a:lnTo>
                    <a:pt x="131311" y="64579"/>
                  </a:lnTo>
                  <a:lnTo>
                    <a:pt x="183655" y="92750"/>
                  </a:lnTo>
                  <a:lnTo>
                    <a:pt x="209320" y="99152"/>
                  </a:lnTo>
                  <a:lnTo>
                    <a:pt x="220800" y="97283"/>
                  </a:lnTo>
                  <a:lnTo>
                    <a:pt x="232589" y="96005"/>
                  </a:lnTo>
                  <a:lnTo>
                    <a:pt x="243760" y="93546"/>
                  </a:lnTo>
                  <a:lnTo>
                    <a:pt x="253388" y="88135"/>
                  </a:lnTo>
                  <a:lnTo>
                    <a:pt x="289422" y="48631"/>
                  </a:lnTo>
                  <a:lnTo>
                    <a:pt x="294794" y="29150"/>
                  </a:lnTo>
                  <a:lnTo>
                    <a:pt x="293233" y="22637"/>
                  </a:lnTo>
                  <a:lnTo>
                    <a:pt x="308472" y="22034"/>
                  </a:lnTo>
                </a:path>
              </a:pathLst>
            </a:custGeom>
            <a:ln w="38100">
              <a:solidFill>
                <a:schemeClr val="bg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DFA430E-CFA7-2C42-B4B9-4B846E8015A8}"/>
              </a:ext>
            </a:extLst>
          </p:cNvPr>
          <p:cNvGrpSpPr/>
          <p:nvPr/>
        </p:nvGrpSpPr>
        <p:grpSpPr>
          <a:xfrm>
            <a:off x="5640910" y="1723828"/>
            <a:ext cx="390144" cy="167717"/>
            <a:chOff x="8089710" y="3862129"/>
            <a:chExt cx="390144" cy="167717"/>
          </a:xfrm>
        </p:grpSpPr>
        <p:sp>
          <p:nvSpPr>
            <p:cNvPr id="69" name="object 40">
              <a:extLst>
                <a:ext uri="{FF2B5EF4-FFF2-40B4-BE49-F238E27FC236}">
                  <a16:creationId xmlns:a16="http://schemas.microsoft.com/office/drawing/2014/main" id="{62574E52-92B7-374F-B2E8-17E579AA4AA0}"/>
                </a:ext>
              </a:extLst>
            </p:cNvPr>
            <p:cNvSpPr/>
            <p:nvPr/>
          </p:nvSpPr>
          <p:spPr>
            <a:xfrm>
              <a:off x="8089710" y="3862129"/>
              <a:ext cx="390144" cy="1677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44">
              <a:extLst>
                <a:ext uri="{FF2B5EF4-FFF2-40B4-BE49-F238E27FC236}">
                  <a16:creationId xmlns:a16="http://schemas.microsoft.com/office/drawing/2014/main" id="{33127EC7-6A0F-C044-BDC3-F79D963CD2D7}"/>
                </a:ext>
              </a:extLst>
            </p:cNvPr>
            <p:cNvSpPr/>
            <p:nvPr/>
          </p:nvSpPr>
          <p:spPr>
            <a:xfrm>
              <a:off x="8130477" y="3886200"/>
              <a:ext cx="308610" cy="87075"/>
            </a:xfrm>
            <a:custGeom>
              <a:avLst/>
              <a:gdLst/>
              <a:ahLst/>
              <a:cxnLst/>
              <a:rect l="l" t="t" r="r" b="b"/>
              <a:pathLst>
                <a:path w="308609" h="99695">
                  <a:moveTo>
                    <a:pt x="0" y="77118"/>
                  </a:moveTo>
                  <a:lnTo>
                    <a:pt x="10521" y="57593"/>
                  </a:lnTo>
                  <a:lnTo>
                    <a:pt x="24876" y="33106"/>
                  </a:lnTo>
                  <a:lnTo>
                    <a:pt x="43318" y="11346"/>
                  </a:lnTo>
                  <a:lnTo>
                    <a:pt x="66101" y="0"/>
                  </a:lnTo>
                  <a:lnTo>
                    <a:pt x="77244" y="301"/>
                  </a:lnTo>
                  <a:lnTo>
                    <a:pt x="88247" y="3328"/>
                  </a:lnTo>
                  <a:lnTo>
                    <a:pt x="99193" y="7445"/>
                  </a:lnTo>
                  <a:lnTo>
                    <a:pt x="110168" y="11017"/>
                  </a:lnTo>
                  <a:lnTo>
                    <a:pt x="131311" y="64579"/>
                  </a:lnTo>
                  <a:lnTo>
                    <a:pt x="183655" y="92750"/>
                  </a:lnTo>
                  <a:lnTo>
                    <a:pt x="209320" y="99152"/>
                  </a:lnTo>
                  <a:lnTo>
                    <a:pt x="220800" y="97283"/>
                  </a:lnTo>
                  <a:lnTo>
                    <a:pt x="232589" y="96005"/>
                  </a:lnTo>
                  <a:lnTo>
                    <a:pt x="243760" y="93546"/>
                  </a:lnTo>
                  <a:lnTo>
                    <a:pt x="253388" y="88135"/>
                  </a:lnTo>
                  <a:lnTo>
                    <a:pt x="289422" y="48631"/>
                  </a:lnTo>
                  <a:lnTo>
                    <a:pt x="294794" y="29150"/>
                  </a:lnTo>
                  <a:lnTo>
                    <a:pt x="293233" y="22637"/>
                  </a:lnTo>
                  <a:lnTo>
                    <a:pt x="308472" y="22034"/>
                  </a:lnTo>
                </a:path>
              </a:pathLst>
            </a:custGeom>
            <a:ln w="38100">
              <a:solidFill>
                <a:schemeClr val="bg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826FCCA-BC8D-CD44-862D-EF63F731A34A}"/>
              </a:ext>
            </a:extLst>
          </p:cNvPr>
          <p:cNvGrpSpPr/>
          <p:nvPr/>
        </p:nvGrpSpPr>
        <p:grpSpPr>
          <a:xfrm>
            <a:off x="5873834" y="1922812"/>
            <a:ext cx="390144" cy="167717"/>
            <a:chOff x="8089710" y="3862129"/>
            <a:chExt cx="390144" cy="167717"/>
          </a:xfrm>
        </p:grpSpPr>
        <p:sp>
          <p:nvSpPr>
            <p:cNvPr id="72" name="object 40">
              <a:extLst>
                <a:ext uri="{FF2B5EF4-FFF2-40B4-BE49-F238E27FC236}">
                  <a16:creationId xmlns:a16="http://schemas.microsoft.com/office/drawing/2014/main" id="{B21A8FFB-AB2B-914C-B1EF-0CFD67AFE2C9}"/>
                </a:ext>
              </a:extLst>
            </p:cNvPr>
            <p:cNvSpPr/>
            <p:nvPr/>
          </p:nvSpPr>
          <p:spPr>
            <a:xfrm>
              <a:off x="8089710" y="3862129"/>
              <a:ext cx="390144" cy="1677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44">
              <a:extLst>
                <a:ext uri="{FF2B5EF4-FFF2-40B4-BE49-F238E27FC236}">
                  <a16:creationId xmlns:a16="http://schemas.microsoft.com/office/drawing/2014/main" id="{4AD5EC77-158A-3549-B331-78BFCCBBC4F2}"/>
                </a:ext>
              </a:extLst>
            </p:cNvPr>
            <p:cNvSpPr/>
            <p:nvPr/>
          </p:nvSpPr>
          <p:spPr>
            <a:xfrm>
              <a:off x="8130477" y="3886200"/>
              <a:ext cx="308610" cy="87075"/>
            </a:xfrm>
            <a:custGeom>
              <a:avLst/>
              <a:gdLst/>
              <a:ahLst/>
              <a:cxnLst/>
              <a:rect l="l" t="t" r="r" b="b"/>
              <a:pathLst>
                <a:path w="308609" h="99695">
                  <a:moveTo>
                    <a:pt x="0" y="77118"/>
                  </a:moveTo>
                  <a:lnTo>
                    <a:pt x="10521" y="57593"/>
                  </a:lnTo>
                  <a:lnTo>
                    <a:pt x="24876" y="33106"/>
                  </a:lnTo>
                  <a:lnTo>
                    <a:pt x="43318" y="11346"/>
                  </a:lnTo>
                  <a:lnTo>
                    <a:pt x="66101" y="0"/>
                  </a:lnTo>
                  <a:lnTo>
                    <a:pt x="77244" y="301"/>
                  </a:lnTo>
                  <a:lnTo>
                    <a:pt x="88247" y="3328"/>
                  </a:lnTo>
                  <a:lnTo>
                    <a:pt x="99193" y="7445"/>
                  </a:lnTo>
                  <a:lnTo>
                    <a:pt x="110168" y="11017"/>
                  </a:lnTo>
                  <a:lnTo>
                    <a:pt x="131311" y="64579"/>
                  </a:lnTo>
                  <a:lnTo>
                    <a:pt x="183655" y="92750"/>
                  </a:lnTo>
                  <a:lnTo>
                    <a:pt x="209320" y="99152"/>
                  </a:lnTo>
                  <a:lnTo>
                    <a:pt x="220800" y="97283"/>
                  </a:lnTo>
                  <a:lnTo>
                    <a:pt x="232589" y="96005"/>
                  </a:lnTo>
                  <a:lnTo>
                    <a:pt x="243760" y="93546"/>
                  </a:lnTo>
                  <a:lnTo>
                    <a:pt x="253388" y="88135"/>
                  </a:lnTo>
                  <a:lnTo>
                    <a:pt x="289422" y="48631"/>
                  </a:lnTo>
                  <a:lnTo>
                    <a:pt x="294794" y="29150"/>
                  </a:lnTo>
                  <a:lnTo>
                    <a:pt x="293233" y="22637"/>
                  </a:lnTo>
                  <a:lnTo>
                    <a:pt x="308472" y="22034"/>
                  </a:lnTo>
                </a:path>
              </a:pathLst>
            </a:custGeom>
            <a:ln w="38100">
              <a:solidFill>
                <a:schemeClr val="bg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252CCA8-B165-CF4F-A75F-5B48E4A83AD6}"/>
              </a:ext>
            </a:extLst>
          </p:cNvPr>
          <p:cNvGrpSpPr/>
          <p:nvPr/>
        </p:nvGrpSpPr>
        <p:grpSpPr>
          <a:xfrm>
            <a:off x="5258879" y="1929586"/>
            <a:ext cx="390144" cy="167717"/>
            <a:chOff x="8089710" y="3862129"/>
            <a:chExt cx="390144" cy="167717"/>
          </a:xfrm>
        </p:grpSpPr>
        <p:sp>
          <p:nvSpPr>
            <p:cNvPr id="75" name="object 40">
              <a:extLst>
                <a:ext uri="{FF2B5EF4-FFF2-40B4-BE49-F238E27FC236}">
                  <a16:creationId xmlns:a16="http://schemas.microsoft.com/office/drawing/2014/main" id="{00F585FB-42EA-684E-9C45-8CFEFE125278}"/>
                </a:ext>
              </a:extLst>
            </p:cNvPr>
            <p:cNvSpPr/>
            <p:nvPr/>
          </p:nvSpPr>
          <p:spPr>
            <a:xfrm>
              <a:off x="8089710" y="3862129"/>
              <a:ext cx="390144" cy="1677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44">
              <a:extLst>
                <a:ext uri="{FF2B5EF4-FFF2-40B4-BE49-F238E27FC236}">
                  <a16:creationId xmlns:a16="http://schemas.microsoft.com/office/drawing/2014/main" id="{076400C5-3A1F-EE4B-8780-6B639E242A0C}"/>
                </a:ext>
              </a:extLst>
            </p:cNvPr>
            <p:cNvSpPr/>
            <p:nvPr/>
          </p:nvSpPr>
          <p:spPr>
            <a:xfrm>
              <a:off x="8130477" y="3886200"/>
              <a:ext cx="308610" cy="87075"/>
            </a:xfrm>
            <a:custGeom>
              <a:avLst/>
              <a:gdLst/>
              <a:ahLst/>
              <a:cxnLst/>
              <a:rect l="l" t="t" r="r" b="b"/>
              <a:pathLst>
                <a:path w="308609" h="99695">
                  <a:moveTo>
                    <a:pt x="0" y="77118"/>
                  </a:moveTo>
                  <a:lnTo>
                    <a:pt x="10521" y="57593"/>
                  </a:lnTo>
                  <a:lnTo>
                    <a:pt x="24876" y="33106"/>
                  </a:lnTo>
                  <a:lnTo>
                    <a:pt x="43318" y="11346"/>
                  </a:lnTo>
                  <a:lnTo>
                    <a:pt x="66101" y="0"/>
                  </a:lnTo>
                  <a:lnTo>
                    <a:pt x="77244" y="301"/>
                  </a:lnTo>
                  <a:lnTo>
                    <a:pt x="88247" y="3328"/>
                  </a:lnTo>
                  <a:lnTo>
                    <a:pt x="99193" y="7445"/>
                  </a:lnTo>
                  <a:lnTo>
                    <a:pt x="110168" y="11017"/>
                  </a:lnTo>
                  <a:lnTo>
                    <a:pt x="131311" y="64579"/>
                  </a:lnTo>
                  <a:lnTo>
                    <a:pt x="183655" y="92750"/>
                  </a:lnTo>
                  <a:lnTo>
                    <a:pt x="209320" y="99152"/>
                  </a:lnTo>
                  <a:lnTo>
                    <a:pt x="220800" y="97283"/>
                  </a:lnTo>
                  <a:lnTo>
                    <a:pt x="232589" y="96005"/>
                  </a:lnTo>
                  <a:lnTo>
                    <a:pt x="243760" y="93546"/>
                  </a:lnTo>
                  <a:lnTo>
                    <a:pt x="253388" y="88135"/>
                  </a:lnTo>
                  <a:lnTo>
                    <a:pt x="289422" y="48631"/>
                  </a:lnTo>
                  <a:lnTo>
                    <a:pt x="294794" y="29150"/>
                  </a:lnTo>
                  <a:lnTo>
                    <a:pt x="293233" y="22637"/>
                  </a:lnTo>
                  <a:lnTo>
                    <a:pt x="308472" y="22034"/>
                  </a:lnTo>
                </a:path>
              </a:pathLst>
            </a:custGeom>
            <a:ln w="38100">
              <a:solidFill>
                <a:schemeClr val="bg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5D35B00-E82C-464A-901E-55A2FAD13A51}"/>
              </a:ext>
            </a:extLst>
          </p:cNvPr>
          <p:cNvGrpSpPr/>
          <p:nvPr/>
        </p:nvGrpSpPr>
        <p:grpSpPr>
          <a:xfrm>
            <a:off x="5416921" y="1796651"/>
            <a:ext cx="390144" cy="167717"/>
            <a:chOff x="8089710" y="3862129"/>
            <a:chExt cx="390144" cy="167717"/>
          </a:xfrm>
        </p:grpSpPr>
        <p:sp>
          <p:nvSpPr>
            <p:cNvPr id="78" name="object 40">
              <a:extLst>
                <a:ext uri="{FF2B5EF4-FFF2-40B4-BE49-F238E27FC236}">
                  <a16:creationId xmlns:a16="http://schemas.microsoft.com/office/drawing/2014/main" id="{6C910A53-91CF-B643-A001-B3A3AF04214A}"/>
                </a:ext>
              </a:extLst>
            </p:cNvPr>
            <p:cNvSpPr/>
            <p:nvPr/>
          </p:nvSpPr>
          <p:spPr>
            <a:xfrm>
              <a:off x="8089710" y="3862129"/>
              <a:ext cx="390144" cy="1677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44">
              <a:extLst>
                <a:ext uri="{FF2B5EF4-FFF2-40B4-BE49-F238E27FC236}">
                  <a16:creationId xmlns:a16="http://schemas.microsoft.com/office/drawing/2014/main" id="{62187D02-09FD-A245-A118-2FFB895822CD}"/>
                </a:ext>
              </a:extLst>
            </p:cNvPr>
            <p:cNvSpPr/>
            <p:nvPr/>
          </p:nvSpPr>
          <p:spPr>
            <a:xfrm>
              <a:off x="8130477" y="3886200"/>
              <a:ext cx="308610" cy="87075"/>
            </a:xfrm>
            <a:custGeom>
              <a:avLst/>
              <a:gdLst/>
              <a:ahLst/>
              <a:cxnLst/>
              <a:rect l="l" t="t" r="r" b="b"/>
              <a:pathLst>
                <a:path w="308609" h="99695">
                  <a:moveTo>
                    <a:pt x="0" y="77118"/>
                  </a:moveTo>
                  <a:lnTo>
                    <a:pt x="10521" y="57593"/>
                  </a:lnTo>
                  <a:lnTo>
                    <a:pt x="24876" y="33106"/>
                  </a:lnTo>
                  <a:lnTo>
                    <a:pt x="43318" y="11346"/>
                  </a:lnTo>
                  <a:lnTo>
                    <a:pt x="66101" y="0"/>
                  </a:lnTo>
                  <a:lnTo>
                    <a:pt x="77244" y="301"/>
                  </a:lnTo>
                  <a:lnTo>
                    <a:pt x="88247" y="3328"/>
                  </a:lnTo>
                  <a:lnTo>
                    <a:pt x="99193" y="7445"/>
                  </a:lnTo>
                  <a:lnTo>
                    <a:pt x="110168" y="11017"/>
                  </a:lnTo>
                  <a:lnTo>
                    <a:pt x="131311" y="64579"/>
                  </a:lnTo>
                  <a:lnTo>
                    <a:pt x="183655" y="92750"/>
                  </a:lnTo>
                  <a:lnTo>
                    <a:pt x="209320" y="99152"/>
                  </a:lnTo>
                  <a:lnTo>
                    <a:pt x="220800" y="97283"/>
                  </a:lnTo>
                  <a:lnTo>
                    <a:pt x="232589" y="96005"/>
                  </a:lnTo>
                  <a:lnTo>
                    <a:pt x="243760" y="93546"/>
                  </a:lnTo>
                  <a:lnTo>
                    <a:pt x="253388" y="88135"/>
                  </a:lnTo>
                  <a:lnTo>
                    <a:pt x="289422" y="48631"/>
                  </a:lnTo>
                  <a:lnTo>
                    <a:pt x="294794" y="29150"/>
                  </a:lnTo>
                  <a:lnTo>
                    <a:pt x="293233" y="22637"/>
                  </a:lnTo>
                  <a:lnTo>
                    <a:pt x="308472" y="22034"/>
                  </a:lnTo>
                </a:path>
              </a:pathLst>
            </a:custGeom>
            <a:ln w="38100">
              <a:solidFill>
                <a:schemeClr val="bg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069247F-B6DC-E744-9BAB-BCCB5DAA343B}"/>
              </a:ext>
            </a:extLst>
          </p:cNvPr>
          <p:cNvGrpSpPr/>
          <p:nvPr/>
        </p:nvGrpSpPr>
        <p:grpSpPr>
          <a:xfrm>
            <a:off x="5187711" y="1761107"/>
            <a:ext cx="390144" cy="167717"/>
            <a:chOff x="8089710" y="3862129"/>
            <a:chExt cx="390144" cy="167717"/>
          </a:xfrm>
        </p:grpSpPr>
        <p:sp>
          <p:nvSpPr>
            <p:cNvPr id="81" name="object 40">
              <a:extLst>
                <a:ext uri="{FF2B5EF4-FFF2-40B4-BE49-F238E27FC236}">
                  <a16:creationId xmlns:a16="http://schemas.microsoft.com/office/drawing/2014/main" id="{FBF8207D-DBA7-FA4C-875E-BAEDEB58008C}"/>
                </a:ext>
              </a:extLst>
            </p:cNvPr>
            <p:cNvSpPr/>
            <p:nvPr/>
          </p:nvSpPr>
          <p:spPr>
            <a:xfrm>
              <a:off x="8089710" y="3862129"/>
              <a:ext cx="390144" cy="1677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44">
              <a:extLst>
                <a:ext uri="{FF2B5EF4-FFF2-40B4-BE49-F238E27FC236}">
                  <a16:creationId xmlns:a16="http://schemas.microsoft.com/office/drawing/2014/main" id="{02B6DB61-F4AF-274E-A956-A1A6A4C3BB61}"/>
                </a:ext>
              </a:extLst>
            </p:cNvPr>
            <p:cNvSpPr/>
            <p:nvPr/>
          </p:nvSpPr>
          <p:spPr>
            <a:xfrm>
              <a:off x="8130477" y="3886200"/>
              <a:ext cx="308610" cy="87075"/>
            </a:xfrm>
            <a:custGeom>
              <a:avLst/>
              <a:gdLst/>
              <a:ahLst/>
              <a:cxnLst/>
              <a:rect l="l" t="t" r="r" b="b"/>
              <a:pathLst>
                <a:path w="308609" h="99695">
                  <a:moveTo>
                    <a:pt x="0" y="77118"/>
                  </a:moveTo>
                  <a:lnTo>
                    <a:pt x="10521" y="57593"/>
                  </a:lnTo>
                  <a:lnTo>
                    <a:pt x="24876" y="33106"/>
                  </a:lnTo>
                  <a:lnTo>
                    <a:pt x="43318" y="11346"/>
                  </a:lnTo>
                  <a:lnTo>
                    <a:pt x="66101" y="0"/>
                  </a:lnTo>
                  <a:lnTo>
                    <a:pt x="77244" y="301"/>
                  </a:lnTo>
                  <a:lnTo>
                    <a:pt x="88247" y="3328"/>
                  </a:lnTo>
                  <a:lnTo>
                    <a:pt x="99193" y="7445"/>
                  </a:lnTo>
                  <a:lnTo>
                    <a:pt x="110168" y="11017"/>
                  </a:lnTo>
                  <a:lnTo>
                    <a:pt x="131311" y="64579"/>
                  </a:lnTo>
                  <a:lnTo>
                    <a:pt x="183655" y="92750"/>
                  </a:lnTo>
                  <a:lnTo>
                    <a:pt x="209320" y="99152"/>
                  </a:lnTo>
                  <a:lnTo>
                    <a:pt x="220800" y="97283"/>
                  </a:lnTo>
                  <a:lnTo>
                    <a:pt x="232589" y="96005"/>
                  </a:lnTo>
                  <a:lnTo>
                    <a:pt x="243760" y="93546"/>
                  </a:lnTo>
                  <a:lnTo>
                    <a:pt x="253388" y="88135"/>
                  </a:lnTo>
                  <a:lnTo>
                    <a:pt x="289422" y="48631"/>
                  </a:lnTo>
                  <a:lnTo>
                    <a:pt x="294794" y="29150"/>
                  </a:lnTo>
                  <a:lnTo>
                    <a:pt x="293233" y="22637"/>
                  </a:lnTo>
                  <a:lnTo>
                    <a:pt x="308472" y="22034"/>
                  </a:lnTo>
                </a:path>
              </a:pathLst>
            </a:custGeom>
            <a:ln w="38100">
              <a:solidFill>
                <a:schemeClr val="bg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AEEE2EFC-7C8A-0847-8D67-C601E6A6BB4F}"/>
              </a:ext>
            </a:extLst>
          </p:cNvPr>
          <p:cNvGrpSpPr/>
          <p:nvPr/>
        </p:nvGrpSpPr>
        <p:grpSpPr>
          <a:xfrm>
            <a:off x="5737637" y="1523611"/>
            <a:ext cx="390144" cy="167717"/>
            <a:chOff x="8089710" y="3862129"/>
            <a:chExt cx="390144" cy="167717"/>
          </a:xfrm>
        </p:grpSpPr>
        <p:sp>
          <p:nvSpPr>
            <p:cNvPr id="84" name="object 40">
              <a:extLst>
                <a:ext uri="{FF2B5EF4-FFF2-40B4-BE49-F238E27FC236}">
                  <a16:creationId xmlns:a16="http://schemas.microsoft.com/office/drawing/2014/main" id="{15A5FC04-3716-844D-A442-A1E73A998C63}"/>
                </a:ext>
              </a:extLst>
            </p:cNvPr>
            <p:cNvSpPr/>
            <p:nvPr/>
          </p:nvSpPr>
          <p:spPr>
            <a:xfrm>
              <a:off x="8089710" y="3862129"/>
              <a:ext cx="390144" cy="1677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44">
              <a:extLst>
                <a:ext uri="{FF2B5EF4-FFF2-40B4-BE49-F238E27FC236}">
                  <a16:creationId xmlns:a16="http://schemas.microsoft.com/office/drawing/2014/main" id="{2D014A47-E95B-5B4D-BB1D-054C9B8159AD}"/>
                </a:ext>
              </a:extLst>
            </p:cNvPr>
            <p:cNvSpPr/>
            <p:nvPr/>
          </p:nvSpPr>
          <p:spPr>
            <a:xfrm>
              <a:off x="8130477" y="3886200"/>
              <a:ext cx="308610" cy="87075"/>
            </a:xfrm>
            <a:custGeom>
              <a:avLst/>
              <a:gdLst/>
              <a:ahLst/>
              <a:cxnLst/>
              <a:rect l="l" t="t" r="r" b="b"/>
              <a:pathLst>
                <a:path w="308609" h="99695">
                  <a:moveTo>
                    <a:pt x="0" y="77118"/>
                  </a:moveTo>
                  <a:lnTo>
                    <a:pt x="10521" y="57593"/>
                  </a:lnTo>
                  <a:lnTo>
                    <a:pt x="24876" y="33106"/>
                  </a:lnTo>
                  <a:lnTo>
                    <a:pt x="43318" y="11346"/>
                  </a:lnTo>
                  <a:lnTo>
                    <a:pt x="66101" y="0"/>
                  </a:lnTo>
                  <a:lnTo>
                    <a:pt x="77244" y="301"/>
                  </a:lnTo>
                  <a:lnTo>
                    <a:pt x="88247" y="3328"/>
                  </a:lnTo>
                  <a:lnTo>
                    <a:pt x="99193" y="7445"/>
                  </a:lnTo>
                  <a:lnTo>
                    <a:pt x="110168" y="11017"/>
                  </a:lnTo>
                  <a:lnTo>
                    <a:pt x="131311" y="64579"/>
                  </a:lnTo>
                  <a:lnTo>
                    <a:pt x="183655" y="92750"/>
                  </a:lnTo>
                  <a:lnTo>
                    <a:pt x="209320" y="99152"/>
                  </a:lnTo>
                  <a:lnTo>
                    <a:pt x="220800" y="97283"/>
                  </a:lnTo>
                  <a:lnTo>
                    <a:pt x="232589" y="96005"/>
                  </a:lnTo>
                  <a:lnTo>
                    <a:pt x="243760" y="93546"/>
                  </a:lnTo>
                  <a:lnTo>
                    <a:pt x="253388" y="88135"/>
                  </a:lnTo>
                  <a:lnTo>
                    <a:pt x="289422" y="48631"/>
                  </a:lnTo>
                  <a:lnTo>
                    <a:pt x="294794" y="29150"/>
                  </a:lnTo>
                  <a:lnTo>
                    <a:pt x="293233" y="22637"/>
                  </a:lnTo>
                  <a:lnTo>
                    <a:pt x="308472" y="22034"/>
                  </a:lnTo>
                </a:path>
              </a:pathLst>
            </a:custGeom>
            <a:ln w="38100">
              <a:solidFill>
                <a:schemeClr val="bg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5188D9F-D65B-FF40-AC07-3B2B94F1C014}"/>
              </a:ext>
            </a:extLst>
          </p:cNvPr>
          <p:cNvGrpSpPr/>
          <p:nvPr/>
        </p:nvGrpSpPr>
        <p:grpSpPr>
          <a:xfrm>
            <a:off x="5064271" y="1571428"/>
            <a:ext cx="390144" cy="167717"/>
            <a:chOff x="8089710" y="3862129"/>
            <a:chExt cx="390144" cy="167717"/>
          </a:xfrm>
        </p:grpSpPr>
        <p:sp>
          <p:nvSpPr>
            <p:cNvPr id="87" name="object 40">
              <a:extLst>
                <a:ext uri="{FF2B5EF4-FFF2-40B4-BE49-F238E27FC236}">
                  <a16:creationId xmlns:a16="http://schemas.microsoft.com/office/drawing/2014/main" id="{1F6FF30F-0210-7440-9487-61F8C0F12372}"/>
                </a:ext>
              </a:extLst>
            </p:cNvPr>
            <p:cNvSpPr/>
            <p:nvPr/>
          </p:nvSpPr>
          <p:spPr>
            <a:xfrm>
              <a:off x="8089710" y="3862129"/>
              <a:ext cx="390144" cy="1677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44">
              <a:extLst>
                <a:ext uri="{FF2B5EF4-FFF2-40B4-BE49-F238E27FC236}">
                  <a16:creationId xmlns:a16="http://schemas.microsoft.com/office/drawing/2014/main" id="{6033961D-AC08-E440-A8C1-EC30A2991FDA}"/>
                </a:ext>
              </a:extLst>
            </p:cNvPr>
            <p:cNvSpPr/>
            <p:nvPr/>
          </p:nvSpPr>
          <p:spPr>
            <a:xfrm>
              <a:off x="8130477" y="3886200"/>
              <a:ext cx="308610" cy="87075"/>
            </a:xfrm>
            <a:custGeom>
              <a:avLst/>
              <a:gdLst/>
              <a:ahLst/>
              <a:cxnLst/>
              <a:rect l="l" t="t" r="r" b="b"/>
              <a:pathLst>
                <a:path w="308609" h="99695">
                  <a:moveTo>
                    <a:pt x="0" y="77118"/>
                  </a:moveTo>
                  <a:lnTo>
                    <a:pt x="10521" y="57593"/>
                  </a:lnTo>
                  <a:lnTo>
                    <a:pt x="24876" y="33106"/>
                  </a:lnTo>
                  <a:lnTo>
                    <a:pt x="43318" y="11346"/>
                  </a:lnTo>
                  <a:lnTo>
                    <a:pt x="66101" y="0"/>
                  </a:lnTo>
                  <a:lnTo>
                    <a:pt x="77244" y="301"/>
                  </a:lnTo>
                  <a:lnTo>
                    <a:pt x="88247" y="3328"/>
                  </a:lnTo>
                  <a:lnTo>
                    <a:pt x="99193" y="7445"/>
                  </a:lnTo>
                  <a:lnTo>
                    <a:pt x="110168" y="11017"/>
                  </a:lnTo>
                  <a:lnTo>
                    <a:pt x="131311" y="64579"/>
                  </a:lnTo>
                  <a:lnTo>
                    <a:pt x="183655" y="92750"/>
                  </a:lnTo>
                  <a:lnTo>
                    <a:pt x="209320" y="99152"/>
                  </a:lnTo>
                  <a:lnTo>
                    <a:pt x="220800" y="97283"/>
                  </a:lnTo>
                  <a:lnTo>
                    <a:pt x="232589" y="96005"/>
                  </a:lnTo>
                  <a:lnTo>
                    <a:pt x="243760" y="93546"/>
                  </a:lnTo>
                  <a:lnTo>
                    <a:pt x="253388" y="88135"/>
                  </a:lnTo>
                  <a:lnTo>
                    <a:pt x="289422" y="48631"/>
                  </a:lnTo>
                  <a:lnTo>
                    <a:pt x="294794" y="29150"/>
                  </a:lnTo>
                  <a:lnTo>
                    <a:pt x="293233" y="22637"/>
                  </a:lnTo>
                  <a:lnTo>
                    <a:pt x="308472" y="22034"/>
                  </a:lnTo>
                </a:path>
              </a:pathLst>
            </a:custGeom>
            <a:ln w="38100">
              <a:solidFill>
                <a:schemeClr val="bg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59875C7-090C-EF47-8CBC-17C3F56C0237}"/>
              </a:ext>
            </a:extLst>
          </p:cNvPr>
          <p:cNvGrpSpPr/>
          <p:nvPr/>
        </p:nvGrpSpPr>
        <p:grpSpPr>
          <a:xfrm>
            <a:off x="5478230" y="1908528"/>
            <a:ext cx="390144" cy="167717"/>
            <a:chOff x="8089710" y="3862129"/>
            <a:chExt cx="390144" cy="167717"/>
          </a:xfrm>
        </p:grpSpPr>
        <p:sp>
          <p:nvSpPr>
            <p:cNvPr id="90" name="object 40">
              <a:extLst>
                <a:ext uri="{FF2B5EF4-FFF2-40B4-BE49-F238E27FC236}">
                  <a16:creationId xmlns:a16="http://schemas.microsoft.com/office/drawing/2014/main" id="{BDE54BDB-BD35-324B-B880-7DCA6DD11EA6}"/>
                </a:ext>
              </a:extLst>
            </p:cNvPr>
            <p:cNvSpPr/>
            <p:nvPr/>
          </p:nvSpPr>
          <p:spPr>
            <a:xfrm>
              <a:off x="8089710" y="3862129"/>
              <a:ext cx="390144" cy="1677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44">
              <a:extLst>
                <a:ext uri="{FF2B5EF4-FFF2-40B4-BE49-F238E27FC236}">
                  <a16:creationId xmlns:a16="http://schemas.microsoft.com/office/drawing/2014/main" id="{7C8241BF-B0B7-CB4A-A752-C1FBC903BE0C}"/>
                </a:ext>
              </a:extLst>
            </p:cNvPr>
            <p:cNvSpPr/>
            <p:nvPr/>
          </p:nvSpPr>
          <p:spPr>
            <a:xfrm>
              <a:off x="8130477" y="3886200"/>
              <a:ext cx="308610" cy="87075"/>
            </a:xfrm>
            <a:custGeom>
              <a:avLst/>
              <a:gdLst/>
              <a:ahLst/>
              <a:cxnLst/>
              <a:rect l="l" t="t" r="r" b="b"/>
              <a:pathLst>
                <a:path w="308609" h="99695">
                  <a:moveTo>
                    <a:pt x="0" y="77118"/>
                  </a:moveTo>
                  <a:lnTo>
                    <a:pt x="10521" y="57593"/>
                  </a:lnTo>
                  <a:lnTo>
                    <a:pt x="24876" y="33106"/>
                  </a:lnTo>
                  <a:lnTo>
                    <a:pt x="43318" y="11346"/>
                  </a:lnTo>
                  <a:lnTo>
                    <a:pt x="66101" y="0"/>
                  </a:lnTo>
                  <a:lnTo>
                    <a:pt x="77244" y="301"/>
                  </a:lnTo>
                  <a:lnTo>
                    <a:pt x="88247" y="3328"/>
                  </a:lnTo>
                  <a:lnTo>
                    <a:pt x="99193" y="7445"/>
                  </a:lnTo>
                  <a:lnTo>
                    <a:pt x="110168" y="11017"/>
                  </a:lnTo>
                  <a:lnTo>
                    <a:pt x="131311" y="64579"/>
                  </a:lnTo>
                  <a:lnTo>
                    <a:pt x="183655" y="92750"/>
                  </a:lnTo>
                  <a:lnTo>
                    <a:pt x="209320" y="99152"/>
                  </a:lnTo>
                  <a:lnTo>
                    <a:pt x="220800" y="97283"/>
                  </a:lnTo>
                  <a:lnTo>
                    <a:pt x="232589" y="96005"/>
                  </a:lnTo>
                  <a:lnTo>
                    <a:pt x="243760" y="93546"/>
                  </a:lnTo>
                  <a:lnTo>
                    <a:pt x="253388" y="88135"/>
                  </a:lnTo>
                  <a:lnTo>
                    <a:pt x="289422" y="48631"/>
                  </a:lnTo>
                  <a:lnTo>
                    <a:pt x="294794" y="29150"/>
                  </a:lnTo>
                  <a:lnTo>
                    <a:pt x="293233" y="22637"/>
                  </a:lnTo>
                  <a:lnTo>
                    <a:pt x="308472" y="22034"/>
                  </a:lnTo>
                </a:path>
              </a:pathLst>
            </a:custGeom>
            <a:ln w="38100">
              <a:solidFill>
                <a:schemeClr val="bg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9407A5F-2D4D-374E-BDBF-2E25B4A0368A}"/>
              </a:ext>
            </a:extLst>
          </p:cNvPr>
          <p:cNvGrpSpPr/>
          <p:nvPr/>
        </p:nvGrpSpPr>
        <p:grpSpPr>
          <a:xfrm>
            <a:off x="5299646" y="2037390"/>
            <a:ext cx="390144" cy="167717"/>
            <a:chOff x="8089710" y="3862129"/>
            <a:chExt cx="390144" cy="167717"/>
          </a:xfrm>
        </p:grpSpPr>
        <p:sp>
          <p:nvSpPr>
            <p:cNvPr id="93" name="object 40">
              <a:extLst>
                <a:ext uri="{FF2B5EF4-FFF2-40B4-BE49-F238E27FC236}">
                  <a16:creationId xmlns:a16="http://schemas.microsoft.com/office/drawing/2014/main" id="{EDD78E91-EA69-4046-BB39-2D134A764BA1}"/>
                </a:ext>
              </a:extLst>
            </p:cNvPr>
            <p:cNvSpPr/>
            <p:nvPr/>
          </p:nvSpPr>
          <p:spPr>
            <a:xfrm>
              <a:off x="8089710" y="3862129"/>
              <a:ext cx="390144" cy="1677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44">
              <a:extLst>
                <a:ext uri="{FF2B5EF4-FFF2-40B4-BE49-F238E27FC236}">
                  <a16:creationId xmlns:a16="http://schemas.microsoft.com/office/drawing/2014/main" id="{1044578B-8497-1D45-A382-CB0BF1754B66}"/>
                </a:ext>
              </a:extLst>
            </p:cNvPr>
            <p:cNvSpPr/>
            <p:nvPr/>
          </p:nvSpPr>
          <p:spPr>
            <a:xfrm>
              <a:off x="8130477" y="3886200"/>
              <a:ext cx="308610" cy="87075"/>
            </a:xfrm>
            <a:custGeom>
              <a:avLst/>
              <a:gdLst/>
              <a:ahLst/>
              <a:cxnLst/>
              <a:rect l="l" t="t" r="r" b="b"/>
              <a:pathLst>
                <a:path w="308609" h="99695">
                  <a:moveTo>
                    <a:pt x="0" y="77118"/>
                  </a:moveTo>
                  <a:lnTo>
                    <a:pt x="10521" y="57593"/>
                  </a:lnTo>
                  <a:lnTo>
                    <a:pt x="24876" y="33106"/>
                  </a:lnTo>
                  <a:lnTo>
                    <a:pt x="43318" y="11346"/>
                  </a:lnTo>
                  <a:lnTo>
                    <a:pt x="66101" y="0"/>
                  </a:lnTo>
                  <a:lnTo>
                    <a:pt x="77244" y="301"/>
                  </a:lnTo>
                  <a:lnTo>
                    <a:pt x="88247" y="3328"/>
                  </a:lnTo>
                  <a:lnTo>
                    <a:pt x="99193" y="7445"/>
                  </a:lnTo>
                  <a:lnTo>
                    <a:pt x="110168" y="11017"/>
                  </a:lnTo>
                  <a:lnTo>
                    <a:pt x="131311" y="64579"/>
                  </a:lnTo>
                  <a:lnTo>
                    <a:pt x="183655" y="92750"/>
                  </a:lnTo>
                  <a:lnTo>
                    <a:pt x="209320" y="99152"/>
                  </a:lnTo>
                  <a:lnTo>
                    <a:pt x="220800" y="97283"/>
                  </a:lnTo>
                  <a:lnTo>
                    <a:pt x="232589" y="96005"/>
                  </a:lnTo>
                  <a:lnTo>
                    <a:pt x="243760" y="93546"/>
                  </a:lnTo>
                  <a:lnTo>
                    <a:pt x="253388" y="88135"/>
                  </a:lnTo>
                  <a:lnTo>
                    <a:pt x="289422" y="48631"/>
                  </a:lnTo>
                  <a:lnTo>
                    <a:pt x="294794" y="29150"/>
                  </a:lnTo>
                  <a:lnTo>
                    <a:pt x="293233" y="22637"/>
                  </a:lnTo>
                  <a:lnTo>
                    <a:pt x="308472" y="22034"/>
                  </a:lnTo>
                </a:path>
              </a:pathLst>
            </a:custGeom>
            <a:ln w="38100">
              <a:solidFill>
                <a:schemeClr val="bg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7A3ED2F-AC3C-3A41-96C4-400349B65857}"/>
              </a:ext>
            </a:extLst>
          </p:cNvPr>
          <p:cNvGrpSpPr/>
          <p:nvPr/>
        </p:nvGrpSpPr>
        <p:grpSpPr>
          <a:xfrm>
            <a:off x="5866339" y="1678242"/>
            <a:ext cx="390144" cy="167717"/>
            <a:chOff x="8089710" y="3862129"/>
            <a:chExt cx="390144" cy="167717"/>
          </a:xfrm>
        </p:grpSpPr>
        <p:sp>
          <p:nvSpPr>
            <p:cNvPr id="96" name="object 40">
              <a:extLst>
                <a:ext uri="{FF2B5EF4-FFF2-40B4-BE49-F238E27FC236}">
                  <a16:creationId xmlns:a16="http://schemas.microsoft.com/office/drawing/2014/main" id="{0753352E-046B-D749-A8BE-A44BC217EBD8}"/>
                </a:ext>
              </a:extLst>
            </p:cNvPr>
            <p:cNvSpPr/>
            <p:nvPr/>
          </p:nvSpPr>
          <p:spPr>
            <a:xfrm>
              <a:off x="8089710" y="3862129"/>
              <a:ext cx="390144" cy="1677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44">
              <a:extLst>
                <a:ext uri="{FF2B5EF4-FFF2-40B4-BE49-F238E27FC236}">
                  <a16:creationId xmlns:a16="http://schemas.microsoft.com/office/drawing/2014/main" id="{3A0C5D8C-EFC5-5545-91F4-4F77B39C82FB}"/>
                </a:ext>
              </a:extLst>
            </p:cNvPr>
            <p:cNvSpPr/>
            <p:nvPr/>
          </p:nvSpPr>
          <p:spPr>
            <a:xfrm>
              <a:off x="8130477" y="3886200"/>
              <a:ext cx="308610" cy="87075"/>
            </a:xfrm>
            <a:custGeom>
              <a:avLst/>
              <a:gdLst/>
              <a:ahLst/>
              <a:cxnLst/>
              <a:rect l="l" t="t" r="r" b="b"/>
              <a:pathLst>
                <a:path w="308609" h="99695">
                  <a:moveTo>
                    <a:pt x="0" y="77118"/>
                  </a:moveTo>
                  <a:lnTo>
                    <a:pt x="10521" y="57593"/>
                  </a:lnTo>
                  <a:lnTo>
                    <a:pt x="24876" y="33106"/>
                  </a:lnTo>
                  <a:lnTo>
                    <a:pt x="43318" y="11346"/>
                  </a:lnTo>
                  <a:lnTo>
                    <a:pt x="66101" y="0"/>
                  </a:lnTo>
                  <a:lnTo>
                    <a:pt x="77244" y="301"/>
                  </a:lnTo>
                  <a:lnTo>
                    <a:pt x="88247" y="3328"/>
                  </a:lnTo>
                  <a:lnTo>
                    <a:pt x="99193" y="7445"/>
                  </a:lnTo>
                  <a:lnTo>
                    <a:pt x="110168" y="11017"/>
                  </a:lnTo>
                  <a:lnTo>
                    <a:pt x="131311" y="64579"/>
                  </a:lnTo>
                  <a:lnTo>
                    <a:pt x="183655" y="92750"/>
                  </a:lnTo>
                  <a:lnTo>
                    <a:pt x="209320" y="99152"/>
                  </a:lnTo>
                  <a:lnTo>
                    <a:pt x="220800" y="97283"/>
                  </a:lnTo>
                  <a:lnTo>
                    <a:pt x="232589" y="96005"/>
                  </a:lnTo>
                  <a:lnTo>
                    <a:pt x="243760" y="93546"/>
                  </a:lnTo>
                  <a:lnTo>
                    <a:pt x="253388" y="88135"/>
                  </a:lnTo>
                  <a:lnTo>
                    <a:pt x="289422" y="48631"/>
                  </a:lnTo>
                  <a:lnTo>
                    <a:pt x="294794" y="29150"/>
                  </a:lnTo>
                  <a:lnTo>
                    <a:pt x="293233" y="22637"/>
                  </a:lnTo>
                  <a:lnTo>
                    <a:pt x="308472" y="22034"/>
                  </a:lnTo>
                </a:path>
              </a:pathLst>
            </a:custGeom>
            <a:ln w="38100">
              <a:solidFill>
                <a:schemeClr val="bg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6DEE200-EE80-E84A-9398-D159C65F3B2C}"/>
              </a:ext>
            </a:extLst>
          </p:cNvPr>
          <p:cNvGrpSpPr/>
          <p:nvPr/>
        </p:nvGrpSpPr>
        <p:grpSpPr>
          <a:xfrm>
            <a:off x="5616047" y="2053253"/>
            <a:ext cx="390144" cy="167717"/>
            <a:chOff x="8089710" y="3862129"/>
            <a:chExt cx="390144" cy="167717"/>
          </a:xfrm>
        </p:grpSpPr>
        <p:sp>
          <p:nvSpPr>
            <p:cNvPr id="99" name="object 40">
              <a:extLst>
                <a:ext uri="{FF2B5EF4-FFF2-40B4-BE49-F238E27FC236}">
                  <a16:creationId xmlns:a16="http://schemas.microsoft.com/office/drawing/2014/main" id="{95A3C0E9-849D-F143-9473-F427CA108B07}"/>
                </a:ext>
              </a:extLst>
            </p:cNvPr>
            <p:cNvSpPr/>
            <p:nvPr/>
          </p:nvSpPr>
          <p:spPr>
            <a:xfrm>
              <a:off x="8089710" y="3862129"/>
              <a:ext cx="390144" cy="1677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44">
              <a:extLst>
                <a:ext uri="{FF2B5EF4-FFF2-40B4-BE49-F238E27FC236}">
                  <a16:creationId xmlns:a16="http://schemas.microsoft.com/office/drawing/2014/main" id="{AFE67DEB-C722-A64B-BA20-BDE73F29C8E1}"/>
                </a:ext>
              </a:extLst>
            </p:cNvPr>
            <p:cNvSpPr/>
            <p:nvPr/>
          </p:nvSpPr>
          <p:spPr>
            <a:xfrm>
              <a:off x="8130477" y="3886200"/>
              <a:ext cx="308610" cy="87075"/>
            </a:xfrm>
            <a:custGeom>
              <a:avLst/>
              <a:gdLst/>
              <a:ahLst/>
              <a:cxnLst/>
              <a:rect l="l" t="t" r="r" b="b"/>
              <a:pathLst>
                <a:path w="308609" h="99695">
                  <a:moveTo>
                    <a:pt x="0" y="77118"/>
                  </a:moveTo>
                  <a:lnTo>
                    <a:pt x="10521" y="57593"/>
                  </a:lnTo>
                  <a:lnTo>
                    <a:pt x="24876" y="33106"/>
                  </a:lnTo>
                  <a:lnTo>
                    <a:pt x="43318" y="11346"/>
                  </a:lnTo>
                  <a:lnTo>
                    <a:pt x="66101" y="0"/>
                  </a:lnTo>
                  <a:lnTo>
                    <a:pt x="77244" y="301"/>
                  </a:lnTo>
                  <a:lnTo>
                    <a:pt x="88247" y="3328"/>
                  </a:lnTo>
                  <a:lnTo>
                    <a:pt x="99193" y="7445"/>
                  </a:lnTo>
                  <a:lnTo>
                    <a:pt x="110168" y="11017"/>
                  </a:lnTo>
                  <a:lnTo>
                    <a:pt x="131311" y="64579"/>
                  </a:lnTo>
                  <a:lnTo>
                    <a:pt x="183655" y="92750"/>
                  </a:lnTo>
                  <a:lnTo>
                    <a:pt x="209320" y="99152"/>
                  </a:lnTo>
                  <a:lnTo>
                    <a:pt x="220800" y="97283"/>
                  </a:lnTo>
                  <a:lnTo>
                    <a:pt x="232589" y="96005"/>
                  </a:lnTo>
                  <a:lnTo>
                    <a:pt x="243760" y="93546"/>
                  </a:lnTo>
                  <a:lnTo>
                    <a:pt x="253388" y="88135"/>
                  </a:lnTo>
                  <a:lnTo>
                    <a:pt x="289422" y="48631"/>
                  </a:lnTo>
                  <a:lnTo>
                    <a:pt x="294794" y="29150"/>
                  </a:lnTo>
                  <a:lnTo>
                    <a:pt x="293233" y="22637"/>
                  </a:lnTo>
                  <a:lnTo>
                    <a:pt x="308472" y="22034"/>
                  </a:lnTo>
                </a:path>
              </a:pathLst>
            </a:custGeom>
            <a:ln w="38100">
              <a:solidFill>
                <a:schemeClr val="bg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4CAEAF48-A189-6248-B101-2B74C3F2CC3C}"/>
              </a:ext>
            </a:extLst>
          </p:cNvPr>
          <p:cNvGrpSpPr/>
          <p:nvPr/>
        </p:nvGrpSpPr>
        <p:grpSpPr>
          <a:xfrm>
            <a:off x="5413458" y="1676011"/>
            <a:ext cx="390144" cy="167717"/>
            <a:chOff x="8089710" y="3862129"/>
            <a:chExt cx="390144" cy="167717"/>
          </a:xfrm>
        </p:grpSpPr>
        <p:sp>
          <p:nvSpPr>
            <p:cNvPr id="102" name="object 40">
              <a:extLst>
                <a:ext uri="{FF2B5EF4-FFF2-40B4-BE49-F238E27FC236}">
                  <a16:creationId xmlns:a16="http://schemas.microsoft.com/office/drawing/2014/main" id="{AAFFEA14-69A8-7746-B8A7-872EB4026B06}"/>
                </a:ext>
              </a:extLst>
            </p:cNvPr>
            <p:cNvSpPr/>
            <p:nvPr/>
          </p:nvSpPr>
          <p:spPr>
            <a:xfrm>
              <a:off x="8089710" y="3862129"/>
              <a:ext cx="390144" cy="1677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44">
              <a:extLst>
                <a:ext uri="{FF2B5EF4-FFF2-40B4-BE49-F238E27FC236}">
                  <a16:creationId xmlns:a16="http://schemas.microsoft.com/office/drawing/2014/main" id="{511B952C-6188-F34B-B2B4-A5C69150C5F3}"/>
                </a:ext>
              </a:extLst>
            </p:cNvPr>
            <p:cNvSpPr/>
            <p:nvPr/>
          </p:nvSpPr>
          <p:spPr>
            <a:xfrm>
              <a:off x="8130477" y="3886200"/>
              <a:ext cx="308610" cy="87075"/>
            </a:xfrm>
            <a:custGeom>
              <a:avLst/>
              <a:gdLst/>
              <a:ahLst/>
              <a:cxnLst/>
              <a:rect l="l" t="t" r="r" b="b"/>
              <a:pathLst>
                <a:path w="308609" h="99695">
                  <a:moveTo>
                    <a:pt x="0" y="77118"/>
                  </a:moveTo>
                  <a:lnTo>
                    <a:pt x="10521" y="57593"/>
                  </a:lnTo>
                  <a:lnTo>
                    <a:pt x="24876" y="33106"/>
                  </a:lnTo>
                  <a:lnTo>
                    <a:pt x="43318" y="11346"/>
                  </a:lnTo>
                  <a:lnTo>
                    <a:pt x="66101" y="0"/>
                  </a:lnTo>
                  <a:lnTo>
                    <a:pt x="77244" y="301"/>
                  </a:lnTo>
                  <a:lnTo>
                    <a:pt x="88247" y="3328"/>
                  </a:lnTo>
                  <a:lnTo>
                    <a:pt x="99193" y="7445"/>
                  </a:lnTo>
                  <a:lnTo>
                    <a:pt x="110168" y="11017"/>
                  </a:lnTo>
                  <a:lnTo>
                    <a:pt x="131311" y="64579"/>
                  </a:lnTo>
                  <a:lnTo>
                    <a:pt x="183655" y="92750"/>
                  </a:lnTo>
                  <a:lnTo>
                    <a:pt x="209320" y="99152"/>
                  </a:lnTo>
                  <a:lnTo>
                    <a:pt x="220800" y="97283"/>
                  </a:lnTo>
                  <a:lnTo>
                    <a:pt x="232589" y="96005"/>
                  </a:lnTo>
                  <a:lnTo>
                    <a:pt x="243760" y="93546"/>
                  </a:lnTo>
                  <a:lnTo>
                    <a:pt x="253388" y="88135"/>
                  </a:lnTo>
                  <a:lnTo>
                    <a:pt x="289422" y="48631"/>
                  </a:lnTo>
                  <a:lnTo>
                    <a:pt x="294794" y="29150"/>
                  </a:lnTo>
                  <a:lnTo>
                    <a:pt x="293233" y="22637"/>
                  </a:lnTo>
                  <a:lnTo>
                    <a:pt x="308472" y="22034"/>
                  </a:lnTo>
                </a:path>
              </a:pathLst>
            </a:custGeom>
            <a:ln w="38100">
              <a:solidFill>
                <a:schemeClr val="bg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3B00D31-9550-1B40-964B-683C701589FF}"/>
              </a:ext>
            </a:extLst>
          </p:cNvPr>
          <p:cNvGrpSpPr/>
          <p:nvPr/>
        </p:nvGrpSpPr>
        <p:grpSpPr>
          <a:xfrm>
            <a:off x="5685763" y="1425328"/>
            <a:ext cx="390144" cy="167717"/>
            <a:chOff x="8089710" y="3862129"/>
            <a:chExt cx="390144" cy="167717"/>
          </a:xfrm>
        </p:grpSpPr>
        <p:sp>
          <p:nvSpPr>
            <p:cNvPr id="105" name="object 40">
              <a:extLst>
                <a:ext uri="{FF2B5EF4-FFF2-40B4-BE49-F238E27FC236}">
                  <a16:creationId xmlns:a16="http://schemas.microsoft.com/office/drawing/2014/main" id="{23FC180A-EA6C-AF4D-83C2-0806C123C8DD}"/>
                </a:ext>
              </a:extLst>
            </p:cNvPr>
            <p:cNvSpPr/>
            <p:nvPr/>
          </p:nvSpPr>
          <p:spPr>
            <a:xfrm>
              <a:off x="8089710" y="3862129"/>
              <a:ext cx="390144" cy="1677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44">
              <a:extLst>
                <a:ext uri="{FF2B5EF4-FFF2-40B4-BE49-F238E27FC236}">
                  <a16:creationId xmlns:a16="http://schemas.microsoft.com/office/drawing/2014/main" id="{B0B7B3C9-0D36-4443-AC7D-00AA460D9851}"/>
                </a:ext>
              </a:extLst>
            </p:cNvPr>
            <p:cNvSpPr/>
            <p:nvPr/>
          </p:nvSpPr>
          <p:spPr>
            <a:xfrm>
              <a:off x="8130477" y="3886200"/>
              <a:ext cx="308610" cy="87075"/>
            </a:xfrm>
            <a:custGeom>
              <a:avLst/>
              <a:gdLst/>
              <a:ahLst/>
              <a:cxnLst/>
              <a:rect l="l" t="t" r="r" b="b"/>
              <a:pathLst>
                <a:path w="308609" h="99695">
                  <a:moveTo>
                    <a:pt x="0" y="77118"/>
                  </a:moveTo>
                  <a:lnTo>
                    <a:pt x="10521" y="57593"/>
                  </a:lnTo>
                  <a:lnTo>
                    <a:pt x="24876" y="33106"/>
                  </a:lnTo>
                  <a:lnTo>
                    <a:pt x="43318" y="11346"/>
                  </a:lnTo>
                  <a:lnTo>
                    <a:pt x="66101" y="0"/>
                  </a:lnTo>
                  <a:lnTo>
                    <a:pt x="77244" y="301"/>
                  </a:lnTo>
                  <a:lnTo>
                    <a:pt x="88247" y="3328"/>
                  </a:lnTo>
                  <a:lnTo>
                    <a:pt x="99193" y="7445"/>
                  </a:lnTo>
                  <a:lnTo>
                    <a:pt x="110168" y="11017"/>
                  </a:lnTo>
                  <a:lnTo>
                    <a:pt x="131311" y="64579"/>
                  </a:lnTo>
                  <a:lnTo>
                    <a:pt x="183655" y="92750"/>
                  </a:lnTo>
                  <a:lnTo>
                    <a:pt x="209320" y="99152"/>
                  </a:lnTo>
                  <a:lnTo>
                    <a:pt x="220800" y="97283"/>
                  </a:lnTo>
                  <a:lnTo>
                    <a:pt x="232589" y="96005"/>
                  </a:lnTo>
                  <a:lnTo>
                    <a:pt x="243760" y="93546"/>
                  </a:lnTo>
                  <a:lnTo>
                    <a:pt x="253388" y="88135"/>
                  </a:lnTo>
                  <a:lnTo>
                    <a:pt x="289422" y="48631"/>
                  </a:lnTo>
                  <a:lnTo>
                    <a:pt x="294794" y="29150"/>
                  </a:lnTo>
                  <a:lnTo>
                    <a:pt x="293233" y="22637"/>
                  </a:lnTo>
                  <a:lnTo>
                    <a:pt x="308472" y="22034"/>
                  </a:lnTo>
                </a:path>
              </a:pathLst>
            </a:custGeom>
            <a:ln w="38100">
              <a:solidFill>
                <a:schemeClr val="bg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0" name="object 25">
            <a:extLst>
              <a:ext uri="{FF2B5EF4-FFF2-40B4-BE49-F238E27FC236}">
                <a16:creationId xmlns:a16="http://schemas.microsoft.com/office/drawing/2014/main" id="{3C2D772A-D8E3-9742-8410-1CA3C5F7C729}"/>
              </a:ext>
            </a:extLst>
          </p:cNvPr>
          <p:cNvSpPr/>
          <p:nvPr/>
        </p:nvSpPr>
        <p:spPr>
          <a:xfrm>
            <a:off x="4128227" y="4137277"/>
            <a:ext cx="387096" cy="19202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26">
            <a:extLst>
              <a:ext uri="{FF2B5EF4-FFF2-40B4-BE49-F238E27FC236}">
                <a16:creationId xmlns:a16="http://schemas.microsoft.com/office/drawing/2014/main" id="{845A911E-8262-0A41-8A4E-BB653D85FE12}"/>
              </a:ext>
            </a:extLst>
          </p:cNvPr>
          <p:cNvSpPr/>
          <p:nvPr/>
        </p:nvSpPr>
        <p:spPr>
          <a:xfrm>
            <a:off x="4128227" y="4164435"/>
            <a:ext cx="387096" cy="22887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27">
            <a:extLst>
              <a:ext uri="{FF2B5EF4-FFF2-40B4-BE49-F238E27FC236}">
                <a16:creationId xmlns:a16="http://schemas.microsoft.com/office/drawing/2014/main" id="{FCD9170C-244A-F04F-9374-FEB5E323B64C}"/>
              </a:ext>
            </a:extLst>
          </p:cNvPr>
          <p:cNvSpPr/>
          <p:nvPr/>
        </p:nvSpPr>
        <p:spPr>
          <a:xfrm>
            <a:off x="4134323" y="4229955"/>
            <a:ext cx="387096" cy="23955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28">
            <a:extLst>
              <a:ext uri="{FF2B5EF4-FFF2-40B4-BE49-F238E27FC236}">
                <a16:creationId xmlns:a16="http://schemas.microsoft.com/office/drawing/2014/main" id="{B246031E-3157-9748-ADB8-C0448DAEE7A4}"/>
              </a:ext>
            </a:extLst>
          </p:cNvPr>
          <p:cNvSpPr/>
          <p:nvPr/>
        </p:nvSpPr>
        <p:spPr>
          <a:xfrm>
            <a:off x="4140418" y="4304796"/>
            <a:ext cx="387096" cy="23786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29">
            <a:extLst>
              <a:ext uri="{FF2B5EF4-FFF2-40B4-BE49-F238E27FC236}">
                <a16:creationId xmlns:a16="http://schemas.microsoft.com/office/drawing/2014/main" id="{CC2A2DE5-D065-9245-B26E-BBD82D5A244C}"/>
              </a:ext>
            </a:extLst>
          </p:cNvPr>
          <p:cNvSpPr/>
          <p:nvPr/>
        </p:nvSpPr>
        <p:spPr>
          <a:xfrm>
            <a:off x="4182824" y="4398966"/>
            <a:ext cx="308610" cy="99695"/>
          </a:xfrm>
          <a:custGeom>
            <a:avLst/>
            <a:gdLst/>
            <a:ahLst/>
            <a:cxnLst/>
            <a:rect l="l" t="t" r="r" b="b"/>
            <a:pathLst>
              <a:path w="308609" h="99695">
                <a:moveTo>
                  <a:pt x="0" y="77118"/>
                </a:moveTo>
                <a:lnTo>
                  <a:pt x="10521" y="57593"/>
                </a:lnTo>
                <a:lnTo>
                  <a:pt x="24876" y="33106"/>
                </a:lnTo>
                <a:lnTo>
                  <a:pt x="43318" y="11346"/>
                </a:lnTo>
                <a:lnTo>
                  <a:pt x="66101" y="0"/>
                </a:lnTo>
                <a:lnTo>
                  <a:pt x="77244" y="301"/>
                </a:lnTo>
                <a:lnTo>
                  <a:pt x="88247" y="3328"/>
                </a:lnTo>
                <a:lnTo>
                  <a:pt x="99193" y="7445"/>
                </a:lnTo>
                <a:lnTo>
                  <a:pt x="110168" y="11017"/>
                </a:lnTo>
                <a:lnTo>
                  <a:pt x="131311" y="64579"/>
                </a:lnTo>
                <a:lnTo>
                  <a:pt x="183655" y="92750"/>
                </a:lnTo>
                <a:lnTo>
                  <a:pt x="209320" y="99152"/>
                </a:lnTo>
                <a:lnTo>
                  <a:pt x="220800" y="97283"/>
                </a:lnTo>
                <a:lnTo>
                  <a:pt x="232589" y="96005"/>
                </a:lnTo>
                <a:lnTo>
                  <a:pt x="243760" y="93546"/>
                </a:lnTo>
                <a:lnTo>
                  <a:pt x="253388" y="88135"/>
                </a:lnTo>
                <a:lnTo>
                  <a:pt x="289422" y="48631"/>
                </a:lnTo>
                <a:lnTo>
                  <a:pt x="294794" y="29150"/>
                </a:lnTo>
                <a:lnTo>
                  <a:pt x="293233" y="22637"/>
                </a:lnTo>
                <a:lnTo>
                  <a:pt x="308472" y="22034"/>
                </a:lnTo>
              </a:path>
            </a:pathLst>
          </a:custGeom>
          <a:ln w="38100"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30">
            <a:extLst>
              <a:ext uri="{FF2B5EF4-FFF2-40B4-BE49-F238E27FC236}">
                <a16:creationId xmlns:a16="http://schemas.microsoft.com/office/drawing/2014/main" id="{44DE64D7-6FB8-2749-9664-72F5D69D569C}"/>
              </a:ext>
            </a:extLst>
          </p:cNvPr>
          <p:cNvSpPr/>
          <p:nvPr/>
        </p:nvSpPr>
        <p:spPr>
          <a:xfrm>
            <a:off x="4106891" y="3677031"/>
            <a:ext cx="390144" cy="19202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31">
            <a:extLst>
              <a:ext uri="{FF2B5EF4-FFF2-40B4-BE49-F238E27FC236}">
                <a16:creationId xmlns:a16="http://schemas.microsoft.com/office/drawing/2014/main" id="{B0D27FB5-BA82-704B-B545-0D59946D896C}"/>
              </a:ext>
            </a:extLst>
          </p:cNvPr>
          <p:cNvSpPr/>
          <p:nvPr/>
        </p:nvSpPr>
        <p:spPr>
          <a:xfrm>
            <a:off x="4106891" y="3704785"/>
            <a:ext cx="390144" cy="22827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32">
            <a:extLst>
              <a:ext uri="{FF2B5EF4-FFF2-40B4-BE49-F238E27FC236}">
                <a16:creationId xmlns:a16="http://schemas.microsoft.com/office/drawing/2014/main" id="{845262AF-4F7F-0D41-9A5C-E7F3C12A3BFB}"/>
              </a:ext>
            </a:extLst>
          </p:cNvPr>
          <p:cNvSpPr/>
          <p:nvPr/>
        </p:nvSpPr>
        <p:spPr>
          <a:xfrm>
            <a:off x="4112987" y="3770305"/>
            <a:ext cx="390144" cy="23895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33">
            <a:extLst>
              <a:ext uri="{FF2B5EF4-FFF2-40B4-BE49-F238E27FC236}">
                <a16:creationId xmlns:a16="http://schemas.microsoft.com/office/drawing/2014/main" id="{C94FF6FB-F569-5C46-AEC2-40525863B976}"/>
              </a:ext>
            </a:extLst>
          </p:cNvPr>
          <p:cNvSpPr/>
          <p:nvPr/>
        </p:nvSpPr>
        <p:spPr>
          <a:xfrm>
            <a:off x="4119083" y="3845145"/>
            <a:ext cx="390144" cy="24031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34">
            <a:extLst>
              <a:ext uri="{FF2B5EF4-FFF2-40B4-BE49-F238E27FC236}">
                <a16:creationId xmlns:a16="http://schemas.microsoft.com/office/drawing/2014/main" id="{A5767BE0-DC84-3647-9978-CE6EDC320C68}"/>
              </a:ext>
            </a:extLst>
          </p:cNvPr>
          <p:cNvSpPr/>
          <p:nvPr/>
        </p:nvSpPr>
        <p:spPr>
          <a:xfrm>
            <a:off x="4163545" y="3939316"/>
            <a:ext cx="308610" cy="99695"/>
          </a:xfrm>
          <a:custGeom>
            <a:avLst/>
            <a:gdLst/>
            <a:ahLst/>
            <a:cxnLst/>
            <a:rect l="l" t="t" r="r" b="b"/>
            <a:pathLst>
              <a:path w="308609" h="99695">
                <a:moveTo>
                  <a:pt x="0" y="77118"/>
                </a:moveTo>
                <a:lnTo>
                  <a:pt x="10521" y="57593"/>
                </a:lnTo>
                <a:lnTo>
                  <a:pt x="24876" y="33106"/>
                </a:lnTo>
                <a:lnTo>
                  <a:pt x="43318" y="11346"/>
                </a:lnTo>
                <a:lnTo>
                  <a:pt x="66101" y="0"/>
                </a:lnTo>
                <a:lnTo>
                  <a:pt x="77244" y="301"/>
                </a:lnTo>
                <a:lnTo>
                  <a:pt x="88247" y="3328"/>
                </a:lnTo>
                <a:lnTo>
                  <a:pt x="99193" y="7445"/>
                </a:lnTo>
                <a:lnTo>
                  <a:pt x="110168" y="11017"/>
                </a:lnTo>
                <a:lnTo>
                  <a:pt x="131311" y="64579"/>
                </a:lnTo>
                <a:lnTo>
                  <a:pt x="183655" y="92750"/>
                </a:lnTo>
                <a:lnTo>
                  <a:pt x="209320" y="99152"/>
                </a:lnTo>
                <a:lnTo>
                  <a:pt x="220800" y="97283"/>
                </a:lnTo>
                <a:lnTo>
                  <a:pt x="232589" y="96005"/>
                </a:lnTo>
                <a:lnTo>
                  <a:pt x="243760" y="93546"/>
                </a:lnTo>
                <a:lnTo>
                  <a:pt x="253388" y="88135"/>
                </a:lnTo>
                <a:lnTo>
                  <a:pt x="289422" y="48631"/>
                </a:lnTo>
                <a:lnTo>
                  <a:pt x="294794" y="29150"/>
                </a:lnTo>
                <a:lnTo>
                  <a:pt x="293233" y="22637"/>
                </a:lnTo>
                <a:lnTo>
                  <a:pt x="308472" y="22034"/>
                </a:lnTo>
              </a:path>
            </a:pathLst>
          </a:custGeom>
          <a:ln w="38100">
            <a:solidFill>
              <a:srgbClr val="0365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35">
            <a:extLst>
              <a:ext uri="{FF2B5EF4-FFF2-40B4-BE49-F238E27FC236}">
                <a16:creationId xmlns:a16="http://schemas.microsoft.com/office/drawing/2014/main" id="{93578DC9-1746-3A41-A5FC-390724B43A32}"/>
              </a:ext>
            </a:extLst>
          </p:cNvPr>
          <p:cNvSpPr/>
          <p:nvPr/>
        </p:nvSpPr>
        <p:spPr>
          <a:xfrm>
            <a:off x="4112987" y="4561225"/>
            <a:ext cx="390144" cy="19202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36">
            <a:extLst>
              <a:ext uri="{FF2B5EF4-FFF2-40B4-BE49-F238E27FC236}">
                <a16:creationId xmlns:a16="http://schemas.microsoft.com/office/drawing/2014/main" id="{0A30EC69-0320-8A4D-A609-FA498EA776DA}"/>
              </a:ext>
            </a:extLst>
          </p:cNvPr>
          <p:cNvSpPr/>
          <p:nvPr/>
        </p:nvSpPr>
        <p:spPr>
          <a:xfrm>
            <a:off x="4112987" y="4588726"/>
            <a:ext cx="390144" cy="22853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37">
            <a:extLst>
              <a:ext uri="{FF2B5EF4-FFF2-40B4-BE49-F238E27FC236}">
                <a16:creationId xmlns:a16="http://schemas.microsoft.com/office/drawing/2014/main" id="{C904AA2A-8AF1-C449-B92B-2619B4120563}"/>
              </a:ext>
            </a:extLst>
          </p:cNvPr>
          <p:cNvSpPr/>
          <p:nvPr/>
        </p:nvSpPr>
        <p:spPr>
          <a:xfrm>
            <a:off x="4119083" y="4654246"/>
            <a:ext cx="390144" cy="23921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38">
            <a:extLst>
              <a:ext uri="{FF2B5EF4-FFF2-40B4-BE49-F238E27FC236}">
                <a16:creationId xmlns:a16="http://schemas.microsoft.com/office/drawing/2014/main" id="{0F70BD0F-B2CE-3040-873E-C66AA4FA3F6D}"/>
              </a:ext>
            </a:extLst>
          </p:cNvPr>
          <p:cNvSpPr/>
          <p:nvPr/>
        </p:nvSpPr>
        <p:spPr>
          <a:xfrm>
            <a:off x="4128227" y="4729086"/>
            <a:ext cx="387096" cy="24057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39">
            <a:extLst>
              <a:ext uri="{FF2B5EF4-FFF2-40B4-BE49-F238E27FC236}">
                <a16:creationId xmlns:a16="http://schemas.microsoft.com/office/drawing/2014/main" id="{A0916606-FF84-3B4B-893F-8EA5826BF2BE}"/>
              </a:ext>
            </a:extLst>
          </p:cNvPr>
          <p:cNvSpPr/>
          <p:nvPr/>
        </p:nvSpPr>
        <p:spPr>
          <a:xfrm>
            <a:off x="4169972" y="4823257"/>
            <a:ext cx="308610" cy="99695"/>
          </a:xfrm>
          <a:custGeom>
            <a:avLst/>
            <a:gdLst/>
            <a:ahLst/>
            <a:cxnLst/>
            <a:rect l="l" t="t" r="r" b="b"/>
            <a:pathLst>
              <a:path w="308609" h="99695">
                <a:moveTo>
                  <a:pt x="0" y="77118"/>
                </a:moveTo>
                <a:lnTo>
                  <a:pt x="10521" y="57593"/>
                </a:lnTo>
                <a:lnTo>
                  <a:pt x="24876" y="33106"/>
                </a:lnTo>
                <a:lnTo>
                  <a:pt x="43318" y="11346"/>
                </a:lnTo>
                <a:lnTo>
                  <a:pt x="66101" y="0"/>
                </a:lnTo>
                <a:lnTo>
                  <a:pt x="77244" y="301"/>
                </a:lnTo>
                <a:lnTo>
                  <a:pt x="88247" y="3328"/>
                </a:lnTo>
                <a:lnTo>
                  <a:pt x="99193" y="7445"/>
                </a:lnTo>
                <a:lnTo>
                  <a:pt x="110168" y="11017"/>
                </a:lnTo>
                <a:lnTo>
                  <a:pt x="131311" y="64579"/>
                </a:lnTo>
                <a:lnTo>
                  <a:pt x="183655" y="92750"/>
                </a:lnTo>
                <a:lnTo>
                  <a:pt x="209320" y="99152"/>
                </a:lnTo>
                <a:lnTo>
                  <a:pt x="220800" y="97283"/>
                </a:lnTo>
                <a:lnTo>
                  <a:pt x="232589" y="96005"/>
                </a:lnTo>
                <a:lnTo>
                  <a:pt x="243760" y="93546"/>
                </a:lnTo>
                <a:lnTo>
                  <a:pt x="253388" y="88135"/>
                </a:lnTo>
                <a:lnTo>
                  <a:pt x="289422" y="48631"/>
                </a:lnTo>
                <a:lnTo>
                  <a:pt x="294794" y="29150"/>
                </a:lnTo>
                <a:lnTo>
                  <a:pt x="293233" y="22637"/>
                </a:lnTo>
                <a:lnTo>
                  <a:pt x="308472" y="22034"/>
                </a:lnTo>
              </a:path>
            </a:pathLst>
          </a:custGeom>
          <a:ln w="38100">
            <a:solidFill>
              <a:srgbClr val="DE6A1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40">
            <a:extLst>
              <a:ext uri="{FF2B5EF4-FFF2-40B4-BE49-F238E27FC236}">
                <a16:creationId xmlns:a16="http://schemas.microsoft.com/office/drawing/2014/main" id="{AABC08D8-CC23-084E-A295-6D554A978CD2}"/>
              </a:ext>
            </a:extLst>
          </p:cNvPr>
          <p:cNvSpPr/>
          <p:nvPr/>
        </p:nvSpPr>
        <p:spPr>
          <a:xfrm>
            <a:off x="4112987" y="4999861"/>
            <a:ext cx="390144" cy="19202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41">
            <a:extLst>
              <a:ext uri="{FF2B5EF4-FFF2-40B4-BE49-F238E27FC236}">
                <a16:creationId xmlns:a16="http://schemas.microsoft.com/office/drawing/2014/main" id="{9883E939-1FF9-264D-8FF0-E15CEB4825ED}"/>
              </a:ext>
            </a:extLst>
          </p:cNvPr>
          <p:cNvSpPr/>
          <p:nvPr/>
        </p:nvSpPr>
        <p:spPr>
          <a:xfrm>
            <a:off x="4112987" y="5028022"/>
            <a:ext cx="390144" cy="23091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42">
            <a:extLst>
              <a:ext uri="{FF2B5EF4-FFF2-40B4-BE49-F238E27FC236}">
                <a16:creationId xmlns:a16="http://schemas.microsoft.com/office/drawing/2014/main" id="{24EA657D-E190-A044-9F46-080E3D56E8EF}"/>
              </a:ext>
            </a:extLst>
          </p:cNvPr>
          <p:cNvSpPr/>
          <p:nvPr/>
        </p:nvSpPr>
        <p:spPr>
          <a:xfrm>
            <a:off x="4119083" y="5093541"/>
            <a:ext cx="390144" cy="23855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43">
            <a:extLst>
              <a:ext uri="{FF2B5EF4-FFF2-40B4-BE49-F238E27FC236}">
                <a16:creationId xmlns:a16="http://schemas.microsoft.com/office/drawing/2014/main" id="{4B92CEE1-3DBE-A440-9110-8CFC010800F9}"/>
              </a:ext>
            </a:extLst>
          </p:cNvPr>
          <p:cNvSpPr/>
          <p:nvPr/>
        </p:nvSpPr>
        <p:spPr>
          <a:xfrm>
            <a:off x="4128227" y="5168369"/>
            <a:ext cx="387096" cy="23992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44">
            <a:extLst>
              <a:ext uri="{FF2B5EF4-FFF2-40B4-BE49-F238E27FC236}">
                <a16:creationId xmlns:a16="http://schemas.microsoft.com/office/drawing/2014/main" id="{1AF368B1-9328-734E-A75E-9D36415B395D}"/>
              </a:ext>
            </a:extLst>
          </p:cNvPr>
          <p:cNvSpPr/>
          <p:nvPr/>
        </p:nvSpPr>
        <p:spPr>
          <a:xfrm>
            <a:off x="4169972" y="5262552"/>
            <a:ext cx="308610" cy="99695"/>
          </a:xfrm>
          <a:custGeom>
            <a:avLst/>
            <a:gdLst/>
            <a:ahLst/>
            <a:cxnLst/>
            <a:rect l="l" t="t" r="r" b="b"/>
            <a:pathLst>
              <a:path w="308609" h="99695">
                <a:moveTo>
                  <a:pt x="0" y="77118"/>
                </a:moveTo>
                <a:lnTo>
                  <a:pt x="10521" y="57593"/>
                </a:lnTo>
                <a:lnTo>
                  <a:pt x="24876" y="33106"/>
                </a:lnTo>
                <a:lnTo>
                  <a:pt x="43318" y="11346"/>
                </a:lnTo>
                <a:lnTo>
                  <a:pt x="66101" y="0"/>
                </a:lnTo>
                <a:lnTo>
                  <a:pt x="77244" y="301"/>
                </a:lnTo>
                <a:lnTo>
                  <a:pt x="88247" y="3328"/>
                </a:lnTo>
                <a:lnTo>
                  <a:pt x="99193" y="7445"/>
                </a:lnTo>
                <a:lnTo>
                  <a:pt x="110168" y="11017"/>
                </a:lnTo>
                <a:lnTo>
                  <a:pt x="131311" y="64579"/>
                </a:lnTo>
                <a:lnTo>
                  <a:pt x="183655" y="92750"/>
                </a:lnTo>
                <a:lnTo>
                  <a:pt x="209320" y="99152"/>
                </a:lnTo>
                <a:lnTo>
                  <a:pt x="220800" y="97283"/>
                </a:lnTo>
                <a:lnTo>
                  <a:pt x="232589" y="96005"/>
                </a:lnTo>
                <a:lnTo>
                  <a:pt x="243760" y="93546"/>
                </a:lnTo>
                <a:lnTo>
                  <a:pt x="253388" y="88135"/>
                </a:lnTo>
                <a:lnTo>
                  <a:pt x="289422" y="48631"/>
                </a:lnTo>
                <a:lnTo>
                  <a:pt x="294794" y="29150"/>
                </a:lnTo>
                <a:lnTo>
                  <a:pt x="293233" y="22637"/>
                </a:lnTo>
                <a:lnTo>
                  <a:pt x="308472" y="22034"/>
                </a:lnTo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6">
            <a:extLst>
              <a:ext uri="{FF2B5EF4-FFF2-40B4-BE49-F238E27FC236}">
                <a16:creationId xmlns:a16="http://schemas.microsoft.com/office/drawing/2014/main" id="{1FABA891-F4CC-A245-BDDF-6CCA105366FE}"/>
              </a:ext>
            </a:extLst>
          </p:cNvPr>
          <p:cNvSpPr/>
          <p:nvPr/>
        </p:nvSpPr>
        <p:spPr>
          <a:xfrm>
            <a:off x="6617208" y="4398710"/>
            <a:ext cx="850392" cy="2475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7">
            <a:extLst>
              <a:ext uri="{FF2B5EF4-FFF2-40B4-BE49-F238E27FC236}">
                <a16:creationId xmlns:a16="http://schemas.microsoft.com/office/drawing/2014/main" id="{8357E76B-2228-3D48-A66F-8BAFAE654B9C}"/>
              </a:ext>
            </a:extLst>
          </p:cNvPr>
          <p:cNvSpPr/>
          <p:nvPr/>
        </p:nvSpPr>
        <p:spPr>
          <a:xfrm>
            <a:off x="6643776" y="4471820"/>
            <a:ext cx="683260" cy="99832"/>
          </a:xfrm>
          <a:custGeom>
            <a:avLst/>
            <a:gdLst/>
            <a:ahLst/>
            <a:cxnLst/>
            <a:rect l="l" t="t" r="r" b="b"/>
            <a:pathLst>
              <a:path w="683260" h="114300">
                <a:moveTo>
                  <a:pt x="568744" y="0"/>
                </a:moveTo>
                <a:lnTo>
                  <a:pt x="568744" y="114300"/>
                </a:lnTo>
                <a:lnTo>
                  <a:pt x="644969" y="76187"/>
                </a:lnTo>
                <a:lnTo>
                  <a:pt x="587794" y="76187"/>
                </a:lnTo>
                <a:lnTo>
                  <a:pt x="587794" y="38100"/>
                </a:lnTo>
                <a:lnTo>
                  <a:pt x="644944" y="38100"/>
                </a:lnTo>
                <a:lnTo>
                  <a:pt x="568744" y="0"/>
                </a:lnTo>
                <a:close/>
              </a:path>
              <a:path w="683260" h="114300">
                <a:moveTo>
                  <a:pt x="568744" y="38100"/>
                </a:moveTo>
                <a:lnTo>
                  <a:pt x="0" y="38100"/>
                </a:lnTo>
                <a:lnTo>
                  <a:pt x="0" y="76187"/>
                </a:lnTo>
                <a:lnTo>
                  <a:pt x="568744" y="76187"/>
                </a:lnTo>
                <a:lnTo>
                  <a:pt x="568744" y="38100"/>
                </a:lnTo>
                <a:close/>
              </a:path>
              <a:path w="683260" h="114300">
                <a:moveTo>
                  <a:pt x="644944" y="38100"/>
                </a:moveTo>
                <a:lnTo>
                  <a:pt x="587794" y="38100"/>
                </a:lnTo>
                <a:lnTo>
                  <a:pt x="587794" y="76187"/>
                </a:lnTo>
                <a:lnTo>
                  <a:pt x="644969" y="76187"/>
                </a:lnTo>
                <a:lnTo>
                  <a:pt x="683044" y="57150"/>
                </a:lnTo>
                <a:lnTo>
                  <a:pt x="644944" y="38100"/>
                </a:lnTo>
                <a:close/>
              </a:path>
            </a:pathLst>
          </a:custGeom>
          <a:solidFill>
            <a:srgbClr val="1516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2C9D8149-5C61-E24D-87A5-7AAA1F0BAB31}"/>
              </a:ext>
            </a:extLst>
          </p:cNvPr>
          <p:cNvSpPr txBox="1"/>
          <p:nvPr/>
        </p:nvSpPr>
        <p:spPr>
          <a:xfrm>
            <a:off x="7130811" y="1346537"/>
            <a:ext cx="14035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pc="-105" dirty="0">
                <a:latin typeface="Arial"/>
                <a:cs typeface="Arial"/>
              </a:rPr>
              <a:t>average  </a:t>
            </a:r>
          </a:p>
          <a:p>
            <a:pPr algn="ctr"/>
            <a:r>
              <a:rPr lang="en-US" spc="-110" dirty="0">
                <a:latin typeface="Arial"/>
                <a:cs typeface="Arial"/>
              </a:rPr>
              <a:t>e</a:t>
            </a:r>
            <a:r>
              <a:rPr lang="en-US" spc="-95" dirty="0">
                <a:latin typeface="Arial"/>
                <a:cs typeface="Arial"/>
              </a:rPr>
              <a:t>x</a:t>
            </a:r>
            <a:r>
              <a:rPr lang="en-US" spc="-10" dirty="0">
                <a:latin typeface="Arial"/>
                <a:cs typeface="Arial"/>
              </a:rPr>
              <a:t>p</a:t>
            </a:r>
            <a:r>
              <a:rPr lang="en-US" spc="-5" dirty="0">
                <a:latin typeface="Arial"/>
                <a:cs typeface="Arial"/>
              </a:rPr>
              <a:t>r</a:t>
            </a:r>
            <a:r>
              <a:rPr lang="en-US" spc="-110" dirty="0">
                <a:latin typeface="Arial"/>
                <a:cs typeface="Arial"/>
              </a:rPr>
              <a:t>e</a:t>
            </a:r>
            <a:r>
              <a:rPr lang="en-US" spc="-95" dirty="0">
                <a:latin typeface="Arial"/>
                <a:cs typeface="Arial"/>
              </a:rPr>
              <a:t>s</a:t>
            </a:r>
            <a:r>
              <a:rPr lang="en-US" spc="-65" dirty="0">
                <a:latin typeface="Arial"/>
                <a:cs typeface="Arial"/>
              </a:rPr>
              <a:t>s</a:t>
            </a:r>
            <a:r>
              <a:rPr lang="en-US" spc="-140" dirty="0">
                <a:latin typeface="Arial"/>
                <a:cs typeface="Arial"/>
              </a:rPr>
              <a:t>i</a:t>
            </a:r>
            <a:r>
              <a:rPr lang="en-US" spc="-30" dirty="0">
                <a:latin typeface="Arial"/>
                <a:cs typeface="Arial"/>
              </a:rPr>
              <a:t>on </a:t>
            </a:r>
          </a:p>
          <a:p>
            <a:pPr algn="ctr"/>
            <a:r>
              <a:rPr lang="en-US" spc="-135" dirty="0">
                <a:latin typeface="Arial"/>
                <a:cs typeface="Arial"/>
              </a:rPr>
              <a:t>level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65" name="object 54">
            <a:extLst>
              <a:ext uri="{FF2B5EF4-FFF2-40B4-BE49-F238E27FC236}">
                <a16:creationId xmlns:a16="http://schemas.microsoft.com/office/drawing/2014/main" id="{EB2D0AD6-6DB8-224E-B531-B7F87A4A0F01}"/>
              </a:ext>
            </a:extLst>
          </p:cNvPr>
          <p:cNvSpPr txBox="1"/>
          <p:nvPr/>
        </p:nvSpPr>
        <p:spPr>
          <a:xfrm>
            <a:off x="5146420" y="3599697"/>
            <a:ext cx="1946910" cy="1810752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Population </a:t>
            </a:r>
            <a:r>
              <a:rPr spc="-5" dirty="0">
                <a:solidFill>
                  <a:srgbClr val="151618"/>
                </a:solidFill>
                <a:latin typeface="Arial"/>
                <a:cs typeface="Arial"/>
              </a:rPr>
              <a:t>1</a:t>
            </a:r>
            <a:endParaRPr lang="en-US" spc="-5" dirty="0">
              <a:solidFill>
                <a:srgbClr val="151618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endParaRPr sz="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Population </a:t>
            </a:r>
            <a:r>
              <a:rPr spc="-5" dirty="0">
                <a:solidFill>
                  <a:srgbClr val="151618"/>
                </a:solidFill>
                <a:latin typeface="Arial"/>
                <a:cs typeface="Arial"/>
              </a:rPr>
              <a:t>2</a:t>
            </a:r>
            <a:endParaRPr lang="en-US" spc="-5" dirty="0">
              <a:solidFill>
                <a:srgbClr val="151618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endParaRPr sz="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Population </a:t>
            </a:r>
            <a:r>
              <a:rPr spc="-5" dirty="0">
                <a:solidFill>
                  <a:srgbClr val="151618"/>
                </a:solidFill>
                <a:latin typeface="Arial"/>
                <a:cs typeface="Arial"/>
              </a:rPr>
              <a:t>3</a:t>
            </a:r>
            <a:endParaRPr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Population </a:t>
            </a:r>
            <a:r>
              <a:rPr spc="-5" dirty="0">
                <a:solidFill>
                  <a:srgbClr val="151618"/>
                </a:solidFill>
                <a:latin typeface="Arial"/>
                <a:cs typeface="Arial"/>
              </a:rPr>
              <a:t>4</a:t>
            </a:r>
            <a:endParaRPr dirty="0">
              <a:latin typeface="Arial"/>
              <a:cs typeface="Arial"/>
            </a:endParaRPr>
          </a:p>
        </p:txBody>
      </p:sp>
      <p:sp>
        <p:nvSpPr>
          <p:cNvPr id="166" name="object 6">
            <a:extLst>
              <a:ext uri="{FF2B5EF4-FFF2-40B4-BE49-F238E27FC236}">
                <a16:creationId xmlns:a16="http://schemas.microsoft.com/office/drawing/2014/main" id="{C498831D-2739-CD45-9259-D6CFFF7DA5CD}"/>
              </a:ext>
            </a:extLst>
          </p:cNvPr>
          <p:cNvSpPr/>
          <p:nvPr/>
        </p:nvSpPr>
        <p:spPr>
          <a:xfrm>
            <a:off x="6353314" y="1767754"/>
            <a:ext cx="850392" cy="2475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7">
            <a:extLst>
              <a:ext uri="{FF2B5EF4-FFF2-40B4-BE49-F238E27FC236}">
                <a16:creationId xmlns:a16="http://schemas.microsoft.com/office/drawing/2014/main" id="{7D13C6AC-3390-344D-ADD4-6A0765B9186D}"/>
              </a:ext>
            </a:extLst>
          </p:cNvPr>
          <p:cNvSpPr/>
          <p:nvPr/>
        </p:nvSpPr>
        <p:spPr>
          <a:xfrm>
            <a:off x="6379882" y="1840864"/>
            <a:ext cx="683260" cy="99832"/>
          </a:xfrm>
          <a:custGeom>
            <a:avLst/>
            <a:gdLst/>
            <a:ahLst/>
            <a:cxnLst/>
            <a:rect l="l" t="t" r="r" b="b"/>
            <a:pathLst>
              <a:path w="683260" h="114300">
                <a:moveTo>
                  <a:pt x="568744" y="0"/>
                </a:moveTo>
                <a:lnTo>
                  <a:pt x="568744" y="114300"/>
                </a:lnTo>
                <a:lnTo>
                  <a:pt x="644969" y="76187"/>
                </a:lnTo>
                <a:lnTo>
                  <a:pt x="587794" y="76187"/>
                </a:lnTo>
                <a:lnTo>
                  <a:pt x="587794" y="38100"/>
                </a:lnTo>
                <a:lnTo>
                  <a:pt x="644944" y="38100"/>
                </a:lnTo>
                <a:lnTo>
                  <a:pt x="568744" y="0"/>
                </a:lnTo>
                <a:close/>
              </a:path>
              <a:path w="683260" h="114300">
                <a:moveTo>
                  <a:pt x="568744" y="38100"/>
                </a:moveTo>
                <a:lnTo>
                  <a:pt x="0" y="38100"/>
                </a:lnTo>
                <a:lnTo>
                  <a:pt x="0" y="76187"/>
                </a:lnTo>
                <a:lnTo>
                  <a:pt x="568744" y="76187"/>
                </a:lnTo>
                <a:lnTo>
                  <a:pt x="568744" y="38100"/>
                </a:lnTo>
                <a:close/>
              </a:path>
              <a:path w="683260" h="114300">
                <a:moveTo>
                  <a:pt x="644944" y="38100"/>
                </a:moveTo>
                <a:lnTo>
                  <a:pt x="587794" y="38100"/>
                </a:lnTo>
                <a:lnTo>
                  <a:pt x="587794" y="76187"/>
                </a:lnTo>
                <a:lnTo>
                  <a:pt x="644969" y="76187"/>
                </a:lnTo>
                <a:lnTo>
                  <a:pt x="683044" y="57150"/>
                </a:lnTo>
                <a:lnTo>
                  <a:pt x="644944" y="38100"/>
                </a:lnTo>
                <a:close/>
              </a:path>
            </a:pathLst>
          </a:custGeom>
          <a:solidFill>
            <a:srgbClr val="1516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43BEB4DA-0078-A24A-AC17-35CE4DD8063F}"/>
              </a:ext>
            </a:extLst>
          </p:cNvPr>
          <p:cNvSpPr txBox="1"/>
          <p:nvPr/>
        </p:nvSpPr>
        <p:spPr>
          <a:xfrm>
            <a:off x="7270733" y="3984198"/>
            <a:ext cx="1742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distribution of expression levels  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BC4A7792-165B-7B47-9215-B31B1F8FAEF9}"/>
              </a:ext>
            </a:extLst>
          </p:cNvPr>
          <p:cNvSpPr txBox="1"/>
          <p:nvPr/>
        </p:nvSpPr>
        <p:spPr>
          <a:xfrm>
            <a:off x="146770" y="2370806"/>
            <a:ext cx="5660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quantifying expression signatures from ensembles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insufficient for studying heterogeneous system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6C39C82B-590A-E342-BF58-E83470960D78}"/>
              </a:ext>
            </a:extLst>
          </p:cNvPr>
          <p:cNvSpPr txBox="1"/>
          <p:nvPr/>
        </p:nvSpPr>
        <p:spPr>
          <a:xfrm>
            <a:off x="146770" y="5537537"/>
            <a:ext cx="60452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inference of gene regulatory networks across the cells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heterogeneity of cell responses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type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69205332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16">
      <a:dk1>
        <a:srgbClr val="000066"/>
      </a:dk1>
      <a:lt1>
        <a:srgbClr val="FFFFFF"/>
      </a:lt1>
      <a:dk2>
        <a:srgbClr val="8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56"/>
      </a:accent4>
      <a:accent5>
        <a:srgbClr val="AAE2CA"/>
      </a:accent5>
      <a:accent6>
        <a:srgbClr val="2D2DB9"/>
      </a:accent6>
      <a:hlink>
        <a:srgbClr val="000066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2"/>
          </a:solidFill>
          <a:prstDash val="solid"/>
          <a:round/>
          <a:headEnd type="none" w="med" len="med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2"/>
          </a:solidFill>
          <a:prstDash val="solid"/>
          <a:round/>
          <a:headEnd type="none" w="med" len="med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100894</TotalTime>
  <Words>3802</Words>
  <Application>Microsoft Macintosh PowerPoint</Application>
  <PresentationFormat>On-screen Show (4:3)</PresentationFormat>
  <Paragraphs>614</Paragraphs>
  <Slides>53</Slides>
  <Notes>46</Notes>
  <HiddenSlides>1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Arial</vt:lpstr>
      <vt:lpstr>Calibri</vt:lpstr>
      <vt:lpstr>Cambria Math</vt:lpstr>
      <vt:lpstr>Georgia (Body)</vt:lpstr>
      <vt:lpstr>Helvetica</vt:lpstr>
      <vt:lpstr>Helvetica Neue</vt:lpstr>
      <vt:lpstr>Times New Roman</vt:lpstr>
      <vt:lpstr>Trebuchet MS</vt:lpstr>
      <vt:lpstr>Wingdings</vt:lpstr>
      <vt:lpstr>Blank Presentation</vt:lpstr>
      <vt:lpstr>Equation</vt:lpstr>
      <vt:lpstr>Single cell RNA-seq analysis Part I: data processing &amp; analysis</vt:lpstr>
      <vt:lpstr>PowerPoint Presentation</vt:lpstr>
      <vt:lpstr>Gene expression and regulation</vt:lpstr>
      <vt:lpstr>Why study single cells?</vt:lpstr>
      <vt:lpstr>Why study single cells? </vt:lpstr>
      <vt:lpstr>Sequencing RNAs in singe cells</vt:lpstr>
      <vt:lpstr>Evolution of single cell sequencing</vt:lpstr>
      <vt:lpstr>Single cell RNA sequencing (scRNA-seq) technology</vt:lpstr>
      <vt:lpstr>Bulk vs scRNA-seq</vt:lpstr>
      <vt:lpstr>PowerPoint Presentation</vt:lpstr>
      <vt:lpstr>Single-cell RNA sequencing  (scRNA-seq) process</vt:lpstr>
      <vt:lpstr>scRNA-seq process</vt:lpstr>
      <vt:lpstr>scRNA-seq process</vt:lpstr>
      <vt:lpstr>Unique molecular identifier (UMI)</vt:lpstr>
      <vt:lpstr>PowerPoint Presentation</vt:lpstr>
      <vt:lpstr>Gene Counts</vt:lpstr>
      <vt:lpstr>Drop-outs in single cell</vt:lpstr>
      <vt:lpstr>What should we do about dropouts?</vt:lpstr>
      <vt:lpstr>PowerPoint Presentation</vt:lpstr>
      <vt:lpstr>scRNA-seq process</vt:lpstr>
      <vt:lpstr>PowerPoint Presentation</vt:lpstr>
      <vt:lpstr>scRNA-seq data analysis </vt:lpstr>
      <vt:lpstr>Why single-cell analysis ?</vt:lpstr>
      <vt:lpstr>scRNA-seq analysis</vt:lpstr>
      <vt:lpstr>Single-cell RNA sequencing analysis </vt:lpstr>
      <vt:lpstr>Dimensionality Reduction</vt:lpstr>
      <vt:lpstr>Dimensionality Reduction</vt:lpstr>
      <vt:lpstr>PCA Principal component analysis</vt:lpstr>
      <vt:lpstr>PCA of Peripheral Blood Mononuclear Cells (PBMC)</vt:lpstr>
      <vt:lpstr>Limitation of PCA</vt:lpstr>
      <vt:lpstr>Manifold learning</vt:lpstr>
      <vt:lpstr> t-SNE t-Stochastic Neighbor Embedding</vt:lpstr>
      <vt:lpstr>t-SNE</vt:lpstr>
      <vt:lpstr>Similarity matrix at high dimension </vt:lpstr>
      <vt:lpstr>Similarity matrix at low dimension </vt:lpstr>
      <vt:lpstr>Why a Student-t distribution ?</vt:lpstr>
      <vt:lpstr>PowerPoint Presentation</vt:lpstr>
      <vt:lpstr> Summary of t-SNE</vt:lpstr>
      <vt:lpstr>Limitation of t-SNE</vt:lpstr>
      <vt:lpstr>UMAP Uniform Manifold Approximation and Projection</vt:lpstr>
      <vt:lpstr>PowerPoint Presentation</vt:lpstr>
      <vt:lpstr>Similarity matrix at high dimension </vt:lpstr>
      <vt:lpstr>Similarity matrix at high dimension </vt:lpstr>
      <vt:lpstr>PowerPoint Presentation</vt:lpstr>
      <vt:lpstr>UMAP examples</vt:lpstr>
      <vt:lpstr>Single-cell RNA sequencing analysis </vt:lpstr>
      <vt:lpstr>Cell clustering</vt:lpstr>
      <vt:lpstr>Clustering methods for scRNA-seq</vt:lpstr>
      <vt:lpstr>Graph-based clustering</vt:lpstr>
      <vt:lpstr>Modularity</vt:lpstr>
      <vt:lpstr>Louvain community detection</vt:lpstr>
      <vt:lpstr>Examples of Louvain clustering</vt:lpstr>
      <vt:lpstr>Examples of Louvain clustering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Linking Genetic Variation to Important Phenotypes</dc:title>
  <dc:creator>Mark Craven</dc:creator>
  <cp:lastModifiedBy>Daifeng Wang</cp:lastModifiedBy>
  <cp:revision>1976</cp:revision>
  <cp:lastPrinted>2021-04-07T18:52:49Z</cp:lastPrinted>
  <dcterms:created xsi:type="dcterms:W3CDTF">2011-04-26T20:24:20Z</dcterms:created>
  <dcterms:modified xsi:type="dcterms:W3CDTF">2022-04-14T15:24:47Z</dcterms:modified>
</cp:coreProperties>
</file>