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18"/>
  </p:notesMasterIdLst>
  <p:sldIdLst>
    <p:sldId id="267" r:id="rId2"/>
    <p:sldId id="268" r:id="rId3"/>
    <p:sldId id="269" r:id="rId4"/>
    <p:sldId id="272" r:id="rId5"/>
    <p:sldId id="271" r:id="rId6"/>
    <p:sldId id="275" r:id="rId7"/>
    <p:sldId id="273" r:id="rId8"/>
    <p:sldId id="282" r:id="rId9"/>
    <p:sldId id="297" r:id="rId10"/>
    <p:sldId id="284" r:id="rId11"/>
    <p:sldId id="289" r:id="rId12"/>
    <p:sldId id="287" r:id="rId13"/>
    <p:sldId id="302" r:id="rId14"/>
    <p:sldId id="292" r:id="rId15"/>
    <p:sldId id="300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6"/>
    <p:restoredTop sz="94677"/>
  </p:normalViewPr>
  <p:slideViewPr>
    <p:cSldViewPr snapToGrid="0" snapToObjects="1">
      <p:cViewPr>
        <p:scale>
          <a:sx n="99" d="100"/>
          <a:sy n="99" d="100"/>
        </p:scale>
        <p:origin x="200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0573A-0ABD-994D-ACC2-019BE139FD3C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98876-3333-3D4B-853D-366F74B2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DF40-8459-0C42-BB4C-30A608AB955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chinelearning.wustl.edu/mlpapers/paper_files/icml2013_sutskever13.pdf" TargetMode="External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Steepest Descent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Algorithm</a:t>
                </a:r>
                <a:r>
                  <a:rPr lang="en-US" sz="2400" dirty="0" smtClean="0"/>
                  <a:t>:</a:t>
                </a:r>
                <a:endParaRPr lang="en-US" sz="2400" b="0" dirty="0" smtClean="0"/>
              </a:p>
              <a:p>
                <a:pPr marL="342900" lvl="1" indent="0">
                  <a:buNone/>
                </a:pPr>
                <a:r>
                  <a:rPr lang="en-US" sz="2400" b="0" dirty="0" smtClean="0"/>
                  <a:t>Step 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r>
                      <a:rPr lang="en-US" sz="2400" b="0" i="1" smtClean="0">
                        <a:latin typeface="Cambria Math" charset="0"/>
                      </a:rPr>
                      <m:t>𝜂</m:t>
                    </m:r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 smtClean="0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 smtClean="0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Very simple. Just one step.</a:t>
                </a:r>
              </a:p>
              <a:p>
                <a:r>
                  <a:rPr lang="en-US" sz="2400" dirty="0" smtClean="0"/>
                  <a:t>Poor convergence if the function surface is more steep in one dimension than in another. Let’s see an example!</a:t>
                </a:r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93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3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err="1" smtClean="0"/>
              <a:t>RMSProp</a:t>
            </a:r>
            <a:r>
              <a:rPr lang="en-US" altLang="zh-CN" sz="4400" dirty="0" smtClean="0"/>
              <a:t> </a:t>
            </a:r>
            <a:r>
              <a:rPr lang="en-US" altLang="zh-CN" sz="2400" dirty="0" smtClean="0"/>
              <a:t>(Root Mean Square Propagation)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Algorithm:</a:t>
                </a: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/>
                  <a:t>Step 1.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𝛾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𝛾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hr-HR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sz="24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num>
                                      <m:den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 smtClean="0"/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r>
                      <a:rPr lang="en-US" sz="2100" i="1" u="sng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sz="2100" i="1" u="sng" dirty="0" smtClean="0"/>
                  <a:t> is a moving exponential average of the square gradient.</a:t>
                </a:r>
              </a:p>
              <a:p>
                <a:pPr marL="685800" lvl="2" indent="0">
                  <a:buNone/>
                </a:pPr>
                <a:endParaRPr lang="en-US" sz="2100" i="1" u="sng" dirty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+1)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−7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 smtClean="0"/>
              </a:p>
              <a:p>
                <a:pPr marL="685800" lvl="2" indent="0">
                  <a:buNone/>
                </a:pPr>
                <a:r>
                  <a:rPr lang="en-US" sz="2100" i="1" u="sng" dirty="0" smtClean="0"/>
                  <a:t>Scale the learning rate by </a:t>
                </a:r>
                <a14:m>
                  <m:oMath xmlns:m="http://schemas.openxmlformats.org/officeDocument/2006/math">
                    <m:r>
                      <a:rPr lang="en-US" sz="2100" b="0" i="1" u="sng" smtClean="0">
                        <a:latin typeface="Cambria Math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sz="2100" b="0" i="1" u="sng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100" i="1" u="sng">
                            <a:latin typeface="Cambria Math" charset="0"/>
                          </a:rPr>
                          <m:t>𝐺</m:t>
                        </m:r>
                      </m:e>
                    </m:rad>
                  </m:oMath>
                </a14:m>
                <a:r>
                  <a:rPr lang="en-US" sz="2100" i="1" u="sng" dirty="0" smtClean="0"/>
                  <a:t> and follow the negative gradient direction.</a:t>
                </a:r>
              </a:p>
              <a:p>
                <a:pPr>
                  <a:buFont typeface="Arial" charset="0"/>
                  <a:buChar char="•"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Default settings: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𝛾</m:t>
                    </m:r>
                    <m:r>
                      <a:rPr lang="en-US" sz="2400" b="0" i="0" smtClean="0">
                        <a:latin typeface="Cambria Math" charset="0"/>
                      </a:rPr>
                      <m:t>=0.9, </m:t>
                    </m:r>
                    <m:r>
                      <a:rPr lang="en-US" sz="2400" b="0" i="1" smtClean="0">
                        <a:latin typeface="Cambria Math" charset="0"/>
                      </a:rPr>
                      <m:t>𝜂</m:t>
                    </m:r>
                    <m:r>
                      <a:rPr lang="en-US" sz="2400" b="0" i="1" smtClean="0">
                        <a:latin typeface="Cambria Math" charset="0"/>
                      </a:rPr>
                      <m:t>=0.001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932" t="-2642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5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917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Another example (saddle point)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Now consider minimizing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The problem is unbounded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(0,0)</m:t>
                    </m:r>
                  </m:oMath>
                </a14:m>
                <a:r>
                  <a:rPr lang="en-US" sz="2400" dirty="0" smtClean="0"/>
                  <a:t> is a saddle point.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−0.01,−1</m:t>
                        </m:r>
                      </m:e>
                    </m:d>
                  </m:oMath>
                </a14:m>
                <a:r>
                  <a:rPr lang="en-US" sz="2400" dirty="0" smtClean="0"/>
                  <a:t>, we have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</a:rPr>
                      <m:t>𝛻</m:t>
                    </m:r>
                    <m:r>
                      <a:rPr lang="en-US" sz="2400" i="1">
                        <a:latin typeface="Cambria Math" charset="0"/>
                      </a:rPr>
                      <m:t>𝐿</m:t>
                    </m:r>
                    <m:r>
                      <a:rPr lang="en-US" sz="2400" i="1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24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0.0003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How will these methods behave if we start </a:t>
                </a:r>
                <a:r>
                  <a:rPr lang="en-US" sz="2400" dirty="0" smtClean="0"/>
                  <a:t>at this point?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159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Adam </a:t>
            </a:r>
            <a:r>
              <a:rPr lang="en-US" altLang="zh-CN" sz="2400" dirty="0" smtClean="0"/>
              <a:t>(Adaptive Moment Estimation)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Algorithm [Complete Version]: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/>
                  <a:t>Step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i="1" dirty="0" smtClean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2.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+(1−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hr-HR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sz="24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num>
                                      <m:den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342900" lvl="1" indent="0">
                  <a:buNone/>
                </a:pPr>
                <a:endParaRPr lang="en-US" sz="2400" dirty="0" smtClean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𝑚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342900" lvl="1" indent="0">
                  <a:buNone/>
                </a:pPr>
                <a:r>
                  <a:rPr lang="en-US" sz="2400" dirty="0"/>
                  <a:t>Step </a:t>
                </a:r>
                <a:r>
                  <a:rPr lang="en-US" sz="2400" dirty="0" smtClean="0"/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r>
                      <a:rPr lang="en-US" sz="2400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342900" lvl="1" indent="0">
                  <a:buNone/>
                </a:pP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+1)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𝑚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93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95867" y="4340578"/>
            <a:ext cx="8389163" cy="1484489"/>
            <a:chOff x="795867" y="4340578"/>
            <a:chExt cx="8389163" cy="1484489"/>
          </a:xfrm>
        </p:grpSpPr>
        <p:sp>
          <p:nvSpPr>
            <p:cNvPr id="5" name="Rectangle 4"/>
            <p:cNvSpPr/>
            <p:nvPr/>
          </p:nvSpPr>
          <p:spPr>
            <a:xfrm>
              <a:off x="795867" y="4340578"/>
              <a:ext cx="4442177" cy="1484489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254978" y="4713111"/>
              <a:ext cx="1010355" cy="767645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321777" y="4790434"/>
                  <a:ext cx="2863253" cy="873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00B0F0"/>
                      </a:solidFill>
                    </a:rPr>
                    <a:t>Bias Correction 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(since we set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(0)</m:t>
                          </m:r>
                        </m:sup>
                      </m:sSup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to 0)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777" y="4790434"/>
                  <a:ext cx="2863253" cy="8732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319" t="-9091" r="-2553" b="-10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6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336"/>
          </a:xfrm>
        </p:spPr>
      </p:pic>
    </p:spTree>
    <p:extLst>
      <p:ext uri="{BB962C8B-B14F-4D97-AF65-F5344CB8AC3E}">
        <p14:creationId xmlns:p14="http://schemas.microsoft.com/office/powerpoint/2010/main" val="14499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37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Steepest Descent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6028530" cy="5167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3956" y="2180254"/>
                <a:ext cx="3358707" cy="3374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Objective: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+25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Gradient: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charset="0"/>
                        </a:rPr>
                        <m:t>𝛻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50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/>
                  <a:t>S</a:t>
                </a:r>
                <a:r>
                  <a:rPr lang="en-US" sz="2400" dirty="0" smtClean="0"/>
                  <a:t>mall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direction,</a:t>
                </a:r>
              </a:p>
              <a:p>
                <a:r>
                  <a:rPr lang="en-US" sz="2400" dirty="0" smtClean="0"/>
                  <a:t>large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direction!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956" y="2180254"/>
                <a:ext cx="3358707" cy="3374129"/>
              </a:xfrm>
              <a:prstGeom prst="rect">
                <a:avLst/>
              </a:prstGeom>
              <a:blipFill rotWithShape="0">
                <a:blip r:embed="rId3"/>
                <a:stretch>
                  <a:fillRect l="-2722" t="-1447" b="-3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857955" y="4684889"/>
            <a:ext cx="95956" cy="95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905933" y="4058356"/>
            <a:ext cx="0" cy="6265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6"/>
          </p:cNvCxnSpPr>
          <p:nvPr/>
        </p:nvCxnSpPr>
        <p:spPr>
          <a:xfrm>
            <a:off x="953911" y="4732867"/>
            <a:ext cx="1693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1659" y="4732867"/>
                <a:ext cx="8031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r>
                        <m:rPr>
                          <m:brk m:alnAt="7"/>
                        </m:rPr>
                        <a:rPr lang="en-US" i="1">
                          <a:latin typeface="Cambria Math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59" y="4732867"/>
                <a:ext cx="80316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2671" y="4202859"/>
                <a:ext cx="7812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50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1" y="4202859"/>
                <a:ext cx="78124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2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6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Steepest Descent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6028530" cy="5167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3956" y="2180254"/>
            <a:ext cx="3358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Zigzag behavior!</a:t>
            </a:r>
          </a:p>
          <a:p>
            <a:endParaRPr lang="en-US" sz="2400" dirty="0"/>
          </a:p>
          <a:p>
            <a:r>
              <a:rPr lang="en-US" sz="2400" dirty="0" smtClean="0"/>
              <a:t>Move very slowly on the flat direction, oscillate on the steep direction.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857955" y="4684889"/>
            <a:ext cx="95956" cy="95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939859" y="3833021"/>
            <a:ext cx="527696" cy="865920"/>
            <a:chOff x="939859" y="3833021"/>
            <a:chExt cx="527696" cy="865920"/>
          </a:xfrm>
        </p:grpSpPr>
        <p:cxnSp>
          <p:nvCxnSpPr>
            <p:cNvPr id="17" name="Straight Arrow Connector 16"/>
            <p:cNvCxnSpPr>
              <a:stCxn id="10" idx="7"/>
            </p:cNvCxnSpPr>
            <p:nvPr/>
          </p:nvCxnSpPr>
          <p:spPr>
            <a:xfrm flipV="1">
              <a:off x="939859" y="3833021"/>
              <a:ext cx="98718" cy="8659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049867" y="3833021"/>
              <a:ext cx="118533" cy="73897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179690" y="3922889"/>
              <a:ext cx="73377" cy="6491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253067" y="3922889"/>
              <a:ext cx="107244" cy="5418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360311" y="4058356"/>
              <a:ext cx="73377" cy="406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33688" y="4071144"/>
              <a:ext cx="33867" cy="3004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7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Momentum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400" dirty="0" smtClean="0"/>
                  <a:t>Accelerate </a:t>
                </a:r>
                <a:r>
                  <a:rPr lang="en-US" sz="2400" dirty="0"/>
                  <a:t>convergence on the direction that the gradient keeps the same sign over the past few iterations</a:t>
                </a:r>
                <a:r>
                  <a:rPr lang="en-US" sz="24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400" dirty="0" smtClean="0"/>
                  <a:t> is large, momentum will overshoot the target, but the overall convergence is still faster than steepest descent in practice.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400" dirty="0" smtClean="0"/>
                  <a:t> goes smaller, momentum behaves more similar to steepest descent.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005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5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Nesterov Accelerated Gradient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Algorithm</a:t>
                </a:r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Step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𝜇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𝜂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𝜇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3429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Step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lvl="1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700" dirty="0" err="1"/>
                  <a:t>Nesterov</a:t>
                </a:r>
                <a:r>
                  <a:rPr lang="en-US" sz="2700" dirty="0"/>
                  <a:t> Accelerated Gradient has better performance than momentum </a:t>
                </a:r>
                <a:r>
                  <a:rPr lang="en-US" sz="2700" dirty="0">
                    <a:hlinkClick r:id="rId2"/>
                  </a:rPr>
                  <a:t>[Ilya et al., 2013]</a:t>
                </a:r>
                <a:r>
                  <a:rPr lang="en-US" sz="2700" dirty="0"/>
                  <a:t>.</a:t>
                </a:r>
              </a:p>
              <a:p>
                <a:pPr marL="342900" lvl="1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3"/>
                <a:stretch>
                  <a:fillRect l="-1932" t="-2642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0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err="1" smtClean="0"/>
              <a:t>AdaGrad</a:t>
            </a:r>
            <a:r>
              <a:rPr lang="en-US" altLang="zh-CN" sz="4400" dirty="0" smtClean="0"/>
              <a:t> </a:t>
            </a:r>
            <a:r>
              <a:rPr lang="en-US" altLang="zh-CN" sz="2400" dirty="0" smtClean="0"/>
              <a:t>(Adaptive Gradient)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Consider the previous example: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+25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Gradient: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charset="0"/>
                        </a:rPr>
                        <m:t>𝛻</m:t>
                      </m:r>
                      <m:r>
                        <a:rPr lang="en-US" sz="2400" i="1">
                          <a:latin typeface="Cambria Math" charset="0"/>
                        </a:rPr>
                        <m:t>𝐿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50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−1,−1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(1)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𝜂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charset="0"/>
                                                  </a:rPr>
                                                  <m:t>−2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−7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⋅(−2)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𝜂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latin typeface="Cambria Math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2400" b="0" i="1" smtClean="0">
                                                    <a:latin typeface="Cambria Math" charset="0"/>
                                                  </a:rPr>
                                                  <m:t>50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−7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⋅(−50)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𝜂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159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30710" y="3620713"/>
            <a:ext cx="3313290" cy="10772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Will follow the diagonal direction!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66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012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812</Words>
  <Application>Microsoft Macintosh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DengXian Light</vt:lpstr>
      <vt:lpstr>Mangal</vt:lpstr>
      <vt:lpstr>Office Theme</vt:lpstr>
      <vt:lpstr>Steepest Descent</vt:lpstr>
      <vt:lpstr>Steepest Descent</vt:lpstr>
      <vt:lpstr>Steepest Descent</vt:lpstr>
      <vt:lpstr>Momentum</vt:lpstr>
      <vt:lpstr>PowerPoint Presentation</vt:lpstr>
      <vt:lpstr>Nesterov Accelerated Gradient</vt:lpstr>
      <vt:lpstr>PowerPoint Presentation</vt:lpstr>
      <vt:lpstr>AdaGrad (Adaptive Gradient)</vt:lpstr>
      <vt:lpstr>PowerPoint Presentation</vt:lpstr>
      <vt:lpstr>RMSProp (Root Mean Square Propagation)</vt:lpstr>
      <vt:lpstr>PowerPoint Presentation</vt:lpstr>
      <vt:lpstr>Another example (saddle point)</vt:lpstr>
      <vt:lpstr>PowerPoint Presentation</vt:lpstr>
      <vt:lpstr>Adam (Adaptive Moment Estimation)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636/838 Methods for Weight Update in Neural Networks</dc:title>
  <dc:creator>Yujia Bao</dc:creator>
  <cp:lastModifiedBy>CHARLES DAVID PAGE</cp:lastModifiedBy>
  <cp:revision>97</cp:revision>
  <dcterms:created xsi:type="dcterms:W3CDTF">2017-02-25T21:28:08Z</dcterms:created>
  <dcterms:modified xsi:type="dcterms:W3CDTF">2018-04-05T17:37:51Z</dcterms:modified>
</cp:coreProperties>
</file>