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1" r:id="rId4"/>
    <p:sldId id="261" r:id="rId5"/>
    <p:sldId id="258" r:id="rId6"/>
    <p:sldId id="259" r:id="rId7"/>
    <p:sldId id="260" r:id="rId8"/>
    <p:sldId id="262" r:id="rId9"/>
    <p:sldId id="263" r:id="rId10"/>
    <p:sldId id="284" r:id="rId11"/>
    <p:sldId id="285" r:id="rId12"/>
    <p:sldId id="282" r:id="rId13"/>
    <p:sldId id="283" r:id="rId14"/>
    <p:sldId id="275" r:id="rId15"/>
    <p:sldId id="286" r:id="rId16"/>
    <p:sldId id="278" r:id="rId17"/>
    <p:sldId id="287" r:id="rId18"/>
    <p:sldId id="265" r:id="rId19"/>
    <p:sldId id="288" r:id="rId20"/>
    <p:sldId id="268" r:id="rId21"/>
    <p:sldId id="267" r:id="rId22"/>
    <p:sldId id="289" r:id="rId23"/>
    <p:sldId id="269" r:id="rId24"/>
    <p:sldId id="271" r:id="rId25"/>
    <p:sldId id="280" r:id="rId26"/>
    <p:sldId id="290" r:id="rId27"/>
    <p:sldId id="277" r:id="rId28"/>
    <p:sldId id="276" r:id="rId29"/>
    <p:sldId id="291" r:id="rId30"/>
    <p:sldId id="292" r:id="rId31"/>
    <p:sldId id="273" r:id="rId32"/>
    <p:sldId id="293" r:id="rId33"/>
    <p:sldId id="264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6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gitter\Desktop\bmiToSave\teaching\specialTopicsS15\materials\PubmedCancerBioinformatics01201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PubmedCancerBioinformatics01201!$A$3:$A$31</c:f>
              <c:numCache>
                <c:formatCode>General</c:formatCode>
                <c:ptCount val="29"/>
                <c:pt idx="0">
                  <c:v>1987</c:v>
                </c:pt>
                <c:pt idx="1">
                  <c:v>1988</c:v>
                </c:pt>
                <c:pt idx="2">
                  <c:v>1989</c:v>
                </c:pt>
                <c:pt idx="3">
                  <c:v>1990</c:v>
                </c:pt>
                <c:pt idx="4">
                  <c:v>1991</c:v>
                </c:pt>
                <c:pt idx="5">
                  <c:v>1992</c:v>
                </c:pt>
                <c:pt idx="6">
                  <c:v>1993</c:v>
                </c:pt>
                <c:pt idx="7">
                  <c:v>1994</c:v>
                </c:pt>
                <c:pt idx="8">
                  <c:v>1995</c:v>
                </c:pt>
                <c:pt idx="9">
                  <c:v>1996</c:v>
                </c:pt>
                <c:pt idx="10">
                  <c:v>1997</c:v>
                </c:pt>
                <c:pt idx="11">
                  <c:v>1998</c:v>
                </c:pt>
                <c:pt idx="12">
                  <c:v>1999</c:v>
                </c:pt>
                <c:pt idx="13">
                  <c:v>2000</c:v>
                </c:pt>
                <c:pt idx="14">
                  <c:v>2001</c:v>
                </c:pt>
                <c:pt idx="15">
                  <c:v>2002</c:v>
                </c:pt>
                <c:pt idx="16">
                  <c:v>2003</c:v>
                </c:pt>
                <c:pt idx="17">
                  <c:v>2004</c:v>
                </c:pt>
                <c:pt idx="18">
                  <c:v>2005</c:v>
                </c:pt>
                <c:pt idx="19">
                  <c:v>2006</c:v>
                </c:pt>
                <c:pt idx="20">
                  <c:v>2007</c:v>
                </c:pt>
                <c:pt idx="21">
                  <c:v>2008</c:v>
                </c:pt>
                <c:pt idx="22">
                  <c:v>2009</c:v>
                </c:pt>
                <c:pt idx="23">
                  <c:v>2010</c:v>
                </c:pt>
                <c:pt idx="24">
                  <c:v>2011</c:v>
                </c:pt>
                <c:pt idx="25">
                  <c:v>2012</c:v>
                </c:pt>
                <c:pt idx="26">
                  <c:v>2013</c:v>
                </c:pt>
                <c:pt idx="27">
                  <c:v>2014</c:v>
                </c:pt>
                <c:pt idx="28">
                  <c:v>2015</c:v>
                </c:pt>
              </c:numCache>
            </c:numRef>
          </c:cat>
          <c:val>
            <c:numRef>
              <c:f>PubmedCancerBioinformatics01201!$B$3:$B$31</c:f>
              <c:numCache>
                <c:formatCode>General</c:formatCode>
                <c:ptCount val="29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4</c:v>
                </c:pt>
                <c:pt idx="4">
                  <c:v>7</c:v>
                </c:pt>
                <c:pt idx="5">
                  <c:v>10</c:v>
                </c:pt>
                <c:pt idx="6">
                  <c:v>14</c:v>
                </c:pt>
                <c:pt idx="7">
                  <c:v>16</c:v>
                </c:pt>
                <c:pt idx="8">
                  <c:v>11</c:v>
                </c:pt>
                <c:pt idx="9">
                  <c:v>25</c:v>
                </c:pt>
                <c:pt idx="10">
                  <c:v>26</c:v>
                </c:pt>
                <c:pt idx="11">
                  <c:v>43</c:v>
                </c:pt>
                <c:pt idx="12">
                  <c:v>66</c:v>
                </c:pt>
                <c:pt idx="13">
                  <c:v>110</c:v>
                </c:pt>
                <c:pt idx="14">
                  <c:v>206</c:v>
                </c:pt>
                <c:pt idx="15">
                  <c:v>362</c:v>
                </c:pt>
                <c:pt idx="16">
                  <c:v>632</c:v>
                </c:pt>
                <c:pt idx="17">
                  <c:v>874</c:v>
                </c:pt>
                <c:pt idx="18">
                  <c:v>1024</c:v>
                </c:pt>
                <c:pt idx="19">
                  <c:v>1178</c:v>
                </c:pt>
                <c:pt idx="20">
                  <c:v>1331</c:v>
                </c:pt>
                <c:pt idx="21">
                  <c:v>1459</c:v>
                </c:pt>
                <c:pt idx="22">
                  <c:v>1675</c:v>
                </c:pt>
                <c:pt idx="23">
                  <c:v>1963</c:v>
                </c:pt>
                <c:pt idx="24">
                  <c:v>2387</c:v>
                </c:pt>
                <c:pt idx="25">
                  <c:v>2635</c:v>
                </c:pt>
                <c:pt idx="26">
                  <c:v>3147</c:v>
                </c:pt>
                <c:pt idx="27">
                  <c:v>3701</c:v>
                </c:pt>
                <c:pt idx="28">
                  <c:v>264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3063872"/>
        <c:axId val="383064264"/>
      </c:barChart>
      <c:catAx>
        <c:axId val="3830638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3064264"/>
        <c:crosses val="autoZero"/>
        <c:auto val="1"/>
        <c:lblAlgn val="ctr"/>
        <c:lblOffset val="100"/>
        <c:noMultiLvlLbl val="0"/>
      </c:catAx>
      <c:valAx>
        <c:axId val="383064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 smtClean="0"/>
                  <a:t>Articles </a:t>
                </a:r>
                <a:r>
                  <a:rPr lang="en-US" sz="1400" dirty="0"/>
                  <a:t>published</a:t>
                </a:r>
              </a:p>
            </c:rich>
          </c:tx>
          <c:layout>
            <c:manualLayout>
              <c:xMode val="edge"/>
              <c:yMode val="edge"/>
              <c:x val="6.753414556556629E-3"/>
              <c:y val="0.1306011534682895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3063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0CFA2-E937-4357-801D-A83DA0A292DF}" type="datetimeFigureOut">
              <a:rPr lang="en-US" smtClean="0"/>
              <a:t>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B49D-EE8D-4361-AC83-6094BFFB9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881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0CFA2-E937-4357-801D-A83DA0A292DF}" type="datetimeFigureOut">
              <a:rPr lang="en-US" smtClean="0"/>
              <a:t>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B49D-EE8D-4361-AC83-6094BFFB9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13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0CFA2-E937-4357-801D-A83DA0A292DF}" type="datetimeFigureOut">
              <a:rPr lang="en-US" smtClean="0"/>
              <a:t>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B49D-EE8D-4361-AC83-6094BFFB9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901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0CFA2-E937-4357-801D-A83DA0A292DF}" type="datetimeFigureOut">
              <a:rPr lang="en-US" smtClean="0"/>
              <a:t>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B49D-EE8D-4361-AC83-6094BFFB9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074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0CFA2-E937-4357-801D-A83DA0A292DF}" type="datetimeFigureOut">
              <a:rPr lang="en-US" smtClean="0"/>
              <a:t>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B49D-EE8D-4361-AC83-6094BFFB9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796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0CFA2-E937-4357-801D-A83DA0A292DF}" type="datetimeFigureOut">
              <a:rPr lang="en-US" smtClean="0"/>
              <a:t>1/20/2015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B49D-EE8D-4361-AC83-6094BFFB9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680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0CFA2-E937-4357-801D-A83DA0A292DF}" type="datetimeFigureOut">
              <a:rPr lang="en-US" smtClean="0"/>
              <a:t>1/20/2015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B49D-EE8D-4361-AC83-6094BFFB9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685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0CFA2-E937-4357-801D-A83DA0A292DF}" type="datetimeFigureOut">
              <a:rPr lang="en-US" smtClean="0"/>
              <a:t>1/20/2015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B49D-EE8D-4361-AC83-6094BFFB9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5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0CFA2-E937-4357-801D-A83DA0A292DF}" type="datetimeFigureOut">
              <a:rPr lang="en-US" smtClean="0"/>
              <a:t>1/20/2015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B49D-EE8D-4361-AC83-6094BFFB9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981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0CFA2-E937-4357-801D-A83DA0A292DF}" type="datetimeFigureOut">
              <a:rPr lang="en-US" smtClean="0"/>
              <a:t>1/20/2015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B49D-EE8D-4361-AC83-6094BFFB9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45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0CFA2-E937-4357-801D-A83DA0A292DF}" type="datetimeFigureOut">
              <a:rPr lang="en-US" smtClean="0"/>
              <a:t>1/20/2015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B49D-EE8D-4361-AC83-6094BFFB9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698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0CFA2-E937-4357-801D-A83DA0A292DF}" type="datetimeFigureOut">
              <a:rPr lang="en-US" smtClean="0"/>
              <a:t>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CB49D-EE8D-4361-AC83-6094BFFB9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756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hyperlink" Target="http://www.hhmi.org/biointeractive/damage-dna-leads-mutation" TargetMode="Externa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hyperlink" Target="http://www.hhmi.org/biointeractive/dna-replication-basic-detail" TargetMode="Externa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mag.org/content/347/6217/78.full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ghr.nlm.nih.gov/handbook" TargetMode="External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7.png"/><Relationship Id="rId4" Type="http://schemas.openxmlformats.org/officeDocument/2006/relationships/hyperlink" Target="http://www.hhmi.org/biointeractive/dna-transcription-basic-detai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mag.org/content/339/6127/1546.full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genome.jp/kegg-bin/show_pathway?hsa04012" TargetMode="External"/><Relationship Id="rId4" Type="http://schemas.openxmlformats.org/officeDocument/2006/relationships/hyperlink" Target="http://rulai.cshl.edu/TRED/GRN/p53.htm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mag.org/content/339/6127/1546.full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ciencemag.org/content/347/6217/78.full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nrg/journal/v15/n8/full/nrg3767.html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ciencemag.org/content/339/6127/1546.full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nature/journal/v495/n7441/full/495320a.html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ancerinstitute.org.au/patient-support/what-i-need-to-know/about-cancer/what-are-the-different-stages-of-cancer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srep/2013/131002/srep02650/full/srep02650.html" TargetMode="External"/><Relationship Id="rId2" Type="http://schemas.openxmlformats.org/officeDocument/2006/relationships/hyperlink" Target="http://www.sciencemag.org/content/339/6127/1546.full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ature.com/nrg/journal/v15/n8/full/nrg3767.html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mag.org/content/339/6127/1546.full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mag.org/content/339/6127/1546.full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nrg/journal/v15/n8/full/nrg3767.html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irect.com/science/article/pii/S0092867411001279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ciencemag.org/content/339/6127/1546.full" TargetMode="External"/><Relationship Id="rId4" Type="http://schemas.openxmlformats.org/officeDocument/2006/relationships/hyperlink" Target="http://www.sciencedirect.com/science/article/pii/S0092867411001279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mag.org/content/339/6127/1546.full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mag.org/content/339/6127/1546.full" TargetMode="External"/><Relationship Id="rId2" Type="http://schemas.openxmlformats.org/officeDocument/2006/relationships/hyperlink" Target="http://www.sciencedirect.com/science/article/pii/S0092867411001279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ature.com/nrg/journal/v15/n8/full/nrg3767.html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ostat.wisc.edu/~gitter/BMI826-S15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ciencemag.org/content/347/6217/78.ful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Introduction to Cancer Bioinformatics and cancer biology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835614"/>
            <a:ext cx="6858000" cy="1655762"/>
          </a:xfrm>
        </p:spPr>
        <p:txBody>
          <a:bodyPr/>
          <a:lstStyle/>
          <a:p>
            <a:r>
              <a:rPr lang="en-US" dirty="0" smtClean="0"/>
              <a:t>Anthony Gitter</a:t>
            </a:r>
          </a:p>
          <a:p>
            <a:r>
              <a:rPr lang="en-US" dirty="0" smtClean="0"/>
              <a:t>Cancer Bioinformatics (BMI 826/CS 838)</a:t>
            </a:r>
          </a:p>
          <a:p>
            <a:r>
              <a:rPr lang="en-US" dirty="0" smtClean="0"/>
              <a:t>January 20,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29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DNA damage</a:t>
            </a:r>
            <a:endParaRPr lang="en-US" dirty="0"/>
          </a:p>
        </p:txBody>
      </p:sp>
      <p:pic>
        <p:nvPicPr>
          <p:cNvPr id="6" name="DNAi_damage_mutation-l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4850" y="1825625"/>
            <a:ext cx="7735888" cy="4351338"/>
          </a:xfrm>
        </p:spPr>
      </p:pic>
      <p:sp>
        <p:nvSpPr>
          <p:cNvPr id="7" name="TextBox 6"/>
          <p:cNvSpPr txBox="1"/>
          <p:nvPr/>
        </p:nvSpPr>
        <p:spPr>
          <a:xfrm>
            <a:off x="6853677" y="6386321"/>
            <a:ext cx="1661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sz="1400" dirty="0" smtClean="0">
                <a:hlinkClick r:id="rId5"/>
              </a:rPr>
              <a:t>HHMI </a:t>
            </a:r>
            <a:r>
              <a:rPr lang="en-US" sz="1400" dirty="0" err="1" smtClean="0">
                <a:hlinkClick r:id="rId5"/>
              </a:rPr>
              <a:t>BioInteractive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358760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DNA replication</a:t>
            </a:r>
            <a:endParaRPr lang="en-US" dirty="0"/>
          </a:p>
        </p:txBody>
      </p:sp>
      <p:pic>
        <p:nvPicPr>
          <p:cNvPr id="5" name="DNAi_replication_vo1-l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4850" y="1825625"/>
            <a:ext cx="7735888" cy="4351338"/>
          </a:xfrm>
        </p:spPr>
      </p:pic>
      <p:sp>
        <p:nvSpPr>
          <p:cNvPr id="4" name="TextBox 3"/>
          <p:cNvSpPr txBox="1"/>
          <p:nvPr/>
        </p:nvSpPr>
        <p:spPr>
          <a:xfrm>
            <a:off x="6853677" y="6386321"/>
            <a:ext cx="1661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sz="1400" dirty="0" smtClean="0">
                <a:hlinkClick r:id="rId5"/>
              </a:rPr>
              <a:t>HHMI </a:t>
            </a:r>
            <a:r>
              <a:rPr lang="en-US" sz="1400" dirty="0" err="1" smtClean="0">
                <a:hlinkClick r:id="rId5"/>
              </a:rPr>
              <a:t>BioInteractive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44036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Variation in cancer risk among tissues can be explained by the number of stem cell divisions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57" y="1886958"/>
            <a:ext cx="7377886" cy="4668818"/>
          </a:xfrm>
        </p:spPr>
      </p:pic>
      <p:sp>
        <p:nvSpPr>
          <p:cNvPr id="5" name="TextBox 4"/>
          <p:cNvSpPr txBox="1"/>
          <p:nvPr/>
        </p:nvSpPr>
        <p:spPr>
          <a:xfrm>
            <a:off x="6994506" y="6550223"/>
            <a:ext cx="12664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sz="1400" dirty="0" smtClean="0">
                <a:hlinkClick r:id="rId3"/>
              </a:rPr>
              <a:t>Tomasetti2015</a:t>
            </a:r>
            <a:endParaRPr lang="en-US" sz="1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305246" y="2326905"/>
            <a:ext cx="2495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Environmental/inherited</a:t>
            </a:r>
            <a:endParaRPr lang="en-US" dirty="0"/>
          </a:p>
        </p:txBody>
      </p:sp>
      <p:cxnSp>
        <p:nvCxnSpPr>
          <p:cNvPr id="7" name="Straight Connector 6"/>
          <p:cNvCxnSpPr>
            <a:stCxn id="6" idx="2"/>
          </p:cNvCxnSpPr>
          <p:nvPr/>
        </p:nvCxnSpPr>
        <p:spPr>
          <a:xfrm>
            <a:off x="6553056" y="2696237"/>
            <a:ext cx="503352" cy="79746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269411" y="6025250"/>
            <a:ext cx="2523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Replication-associated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3933646" y="5443269"/>
            <a:ext cx="457199" cy="58198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968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Causes of cancer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Causes include:</a:t>
            </a:r>
          </a:p>
          <a:p>
            <a:pPr lvl="1"/>
            <a:r>
              <a:rPr lang="en-US" dirty="0" smtClean="0"/>
              <a:t>Germline genetics</a:t>
            </a:r>
          </a:p>
          <a:p>
            <a:pPr lvl="1"/>
            <a:r>
              <a:rPr lang="en-US" dirty="0" smtClean="0"/>
              <a:t>Environmental factors</a:t>
            </a:r>
          </a:p>
          <a:p>
            <a:pPr lvl="1"/>
            <a:r>
              <a:rPr lang="en-US" dirty="0" smtClean="0"/>
              <a:t>Somatic alterations</a:t>
            </a:r>
          </a:p>
          <a:p>
            <a:endParaRPr lang="en-US" dirty="0"/>
          </a:p>
          <a:p>
            <a:r>
              <a:rPr lang="en-US" dirty="0" smtClean="0"/>
              <a:t>Specific causes have the same net effect</a:t>
            </a:r>
          </a:p>
          <a:p>
            <a:r>
              <a:rPr lang="en-US" dirty="0" smtClean="0"/>
              <a:t>Confer a growth advantage upon the mutated or altered cells</a:t>
            </a:r>
          </a:p>
        </p:txBody>
      </p:sp>
    </p:spTree>
    <p:extLst>
      <p:ext uri="{BB962C8B-B14F-4D97-AF65-F5344CB8AC3E}">
        <p14:creationId xmlns:p14="http://schemas.microsoft.com/office/powerpoint/2010/main" val="126150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units of a genome and cell</a:t>
            </a:r>
            <a:endParaRPr lang="en-US" dirty="0"/>
          </a:p>
        </p:txBody>
      </p:sp>
      <p:pic>
        <p:nvPicPr>
          <p:cNvPr id="1026" name="Picture 2" descr="DNA is a double helix formed by base pairs attached to a sugar-phosphate backbone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83" y="1276784"/>
            <a:ext cx="2586487" cy="258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enes are made up of DNA. Each chromosome contains many gene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779" y="1427026"/>
            <a:ext cx="47625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rough the processes of transcription and translation, information from genes is used to make protein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017" y="4066710"/>
            <a:ext cx="3025976" cy="257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97692" y="6331013"/>
            <a:ext cx="13227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sz="1400" dirty="0" smtClean="0">
                <a:hlinkClick r:id="rId5"/>
              </a:rPr>
              <a:t>NLM Handbook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87890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Transcription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3677" y="6386321"/>
            <a:ext cx="1661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sz="1400" dirty="0" smtClean="0">
                <a:hlinkClick r:id="rId4"/>
              </a:rPr>
              <a:t>HHMI </a:t>
            </a:r>
            <a:r>
              <a:rPr lang="en-US" sz="1400" dirty="0" err="1" smtClean="0">
                <a:hlinkClick r:id="rId4"/>
              </a:rPr>
              <a:t>BioInteractive</a:t>
            </a:r>
            <a:endParaRPr lang="en-US" sz="1400" dirty="0" smtClean="0"/>
          </a:p>
        </p:txBody>
      </p:sp>
      <p:pic>
        <p:nvPicPr>
          <p:cNvPr id="6" name="DNAi_transcription_vo1-l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4850" y="1825625"/>
            <a:ext cx="7735888" cy="4351338"/>
          </a:xfrm>
        </p:spPr>
      </p:pic>
    </p:spTree>
    <p:extLst>
      <p:ext uri="{BB962C8B-B14F-4D97-AF65-F5344CB8AC3E}">
        <p14:creationId xmlns:p14="http://schemas.microsoft.com/office/powerpoint/2010/main" val="63067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984" y="1448594"/>
            <a:ext cx="4075176" cy="5274242"/>
          </a:xfrm>
        </p:spPr>
      </p:pic>
      <p:sp>
        <p:nvSpPr>
          <p:cNvPr id="5" name="TextBox 4"/>
          <p:cNvSpPr txBox="1"/>
          <p:nvPr/>
        </p:nvSpPr>
        <p:spPr>
          <a:xfrm>
            <a:off x="6728460" y="6415059"/>
            <a:ext cx="1308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1400" dirty="0" smtClean="0">
                <a:hlinkClick r:id="rId3" tooltip="Cancer Genome Landscapes"/>
              </a:rPr>
              <a:t>Vogelstein2013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4631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genome.jp/kegg/pathway/hsa/hsa0401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680" y="4230156"/>
            <a:ext cx="3598640" cy="262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Abstracting transcriptional and signaling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Transcriptional regulation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Signaling pathway</a:t>
            </a:r>
            <a:endParaRPr lang="en-US" dirty="0"/>
          </a:p>
        </p:txBody>
      </p:sp>
      <p:pic>
        <p:nvPicPr>
          <p:cNvPr id="2050" name="Picture 2" descr="http://rulai.cshl.edu/TRED/GRN/images/p53_human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309" y="2321683"/>
            <a:ext cx="4291382" cy="156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66875" y="3575269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sz="1400" dirty="0" smtClean="0">
                <a:hlinkClick r:id="rId4"/>
              </a:rPr>
              <a:t>TRED</a:t>
            </a:r>
            <a:endParaRPr lang="en-US" sz="14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766874" y="6550223"/>
            <a:ext cx="591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sz="1400" dirty="0" smtClean="0">
                <a:hlinkClick r:id="rId5"/>
              </a:rPr>
              <a:t>KEGG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171780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genomic abnormalities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DNA mutations</a:t>
            </a:r>
          </a:p>
          <a:p>
            <a:pPr lvl="1"/>
            <a:r>
              <a:rPr lang="en-US" b="1" dirty="0" smtClean="0"/>
              <a:t>Silent</a:t>
            </a:r>
            <a:r>
              <a:rPr lang="en-US" dirty="0" smtClean="0"/>
              <a:t>: do not change amino acid</a:t>
            </a:r>
          </a:p>
          <a:p>
            <a:pPr lvl="1"/>
            <a:r>
              <a:rPr lang="en-US" b="1" dirty="0" smtClean="0"/>
              <a:t>Missense</a:t>
            </a:r>
            <a:r>
              <a:rPr lang="en-US" dirty="0" smtClean="0"/>
              <a:t>: modified codon creates new amino acid</a:t>
            </a:r>
          </a:p>
          <a:p>
            <a:pPr lvl="1"/>
            <a:r>
              <a:rPr lang="en-US" b="1" dirty="0" smtClean="0"/>
              <a:t>Nonsense</a:t>
            </a:r>
            <a:r>
              <a:rPr lang="en-US" dirty="0" smtClean="0"/>
              <a:t>: premature stop codon, truncates protein</a:t>
            </a:r>
          </a:p>
          <a:p>
            <a:pPr lvl="1"/>
            <a:r>
              <a:rPr lang="en-US" b="1" dirty="0" smtClean="0"/>
              <a:t>Insertion/deletion</a:t>
            </a:r>
            <a:r>
              <a:rPr lang="en-US" dirty="0" smtClean="0"/>
              <a:t> (</a:t>
            </a:r>
            <a:r>
              <a:rPr lang="en-US" dirty="0" err="1" smtClean="0"/>
              <a:t>indel</a:t>
            </a:r>
            <a:r>
              <a:rPr lang="en-US" dirty="0" smtClean="0"/>
              <a:t>)</a:t>
            </a:r>
          </a:p>
          <a:p>
            <a:r>
              <a:rPr lang="en-US" dirty="0" smtClean="0"/>
              <a:t>Copy number changes</a:t>
            </a:r>
          </a:p>
          <a:p>
            <a:pPr lvl="1"/>
            <a:r>
              <a:rPr lang="en-US" b="1" dirty="0" smtClean="0"/>
              <a:t>Amplifications</a:t>
            </a:r>
          </a:p>
          <a:p>
            <a:pPr lvl="1"/>
            <a:r>
              <a:rPr lang="en-US" b="1" dirty="0" smtClean="0"/>
              <a:t>Deletions</a:t>
            </a:r>
          </a:p>
          <a:p>
            <a:r>
              <a:rPr lang="en-US" dirty="0" smtClean="0"/>
              <a:t>Translocations (gene fusions)</a:t>
            </a:r>
          </a:p>
        </p:txBody>
      </p:sp>
    </p:spTree>
    <p:extLst>
      <p:ext uri="{BB962C8B-B14F-4D97-AF65-F5344CB8AC3E}">
        <p14:creationId xmlns:p14="http://schemas.microsoft.com/office/powerpoint/2010/main" val="358267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Number of somatic mutations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524" y="1349534"/>
            <a:ext cx="3298952" cy="5427582"/>
          </a:xfrm>
        </p:spPr>
      </p:pic>
      <p:sp>
        <p:nvSpPr>
          <p:cNvPr id="5" name="TextBox 4"/>
          <p:cNvSpPr txBox="1"/>
          <p:nvPr/>
        </p:nvSpPr>
        <p:spPr>
          <a:xfrm>
            <a:off x="6454140" y="6469339"/>
            <a:ext cx="1308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1400" dirty="0" smtClean="0">
                <a:hlinkClick r:id="rId3" tooltip="Cancer Genome Landscapes"/>
              </a:rPr>
              <a:t>Vogelstein2013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717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cancer bioinformatics?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Devastating disease, no cure on the horizon</a:t>
            </a:r>
          </a:p>
          <a:p>
            <a:r>
              <a:rPr lang="en-US" dirty="0" smtClean="0"/>
              <a:t>Major focus of large-scale genomics efforts</a:t>
            </a:r>
          </a:p>
          <a:p>
            <a:pPr lvl="1"/>
            <a:r>
              <a:rPr lang="en-US" dirty="0" smtClean="0"/>
              <a:t>Abundant data, interpretation is the challenge</a:t>
            </a:r>
          </a:p>
          <a:p>
            <a:pPr lvl="1"/>
            <a:r>
              <a:rPr lang="en-US" dirty="0" smtClean="0"/>
              <a:t>Problem is complex data not “big data”</a:t>
            </a:r>
          </a:p>
          <a:p>
            <a:r>
              <a:rPr lang="en-US" dirty="0" smtClean="0"/>
              <a:t>Real impact on basic and translational research</a:t>
            </a:r>
          </a:p>
          <a:p>
            <a:pPr lvl="1"/>
            <a:r>
              <a:rPr lang="en-US" dirty="0" smtClean="0"/>
              <a:t>Heavy computational components to high-profile biology papers</a:t>
            </a:r>
          </a:p>
          <a:p>
            <a:pPr lvl="1"/>
            <a:r>
              <a:rPr lang="en-US" dirty="0" smtClean="0"/>
              <a:t>Purely computational/statistical papers can have impact</a:t>
            </a:r>
          </a:p>
          <a:p>
            <a:pPr lvl="2"/>
            <a:r>
              <a:rPr lang="en-US" dirty="0" smtClean="0"/>
              <a:t>January 2, 2015 in </a:t>
            </a:r>
            <a:r>
              <a:rPr lang="en-US" i="1" dirty="0" smtClean="0"/>
              <a:t>Science</a:t>
            </a:r>
            <a:r>
              <a:rPr lang="en-US" dirty="0"/>
              <a:t> </a:t>
            </a:r>
            <a:r>
              <a:rPr lang="en-US" dirty="0" smtClean="0">
                <a:hlinkClick r:id="rId2"/>
              </a:rPr>
              <a:t>Tomasetti2015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48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Detecting genomic alterations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73"/>
          <a:stretch/>
        </p:blipFill>
        <p:spPr>
          <a:xfrm>
            <a:off x="840154" y="1297305"/>
            <a:ext cx="7463691" cy="5238552"/>
          </a:xfrm>
        </p:spPr>
      </p:pic>
      <p:sp>
        <p:nvSpPr>
          <p:cNvPr id="6" name="TextBox 5"/>
          <p:cNvSpPr txBox="1"/>
          <p:nvPr/>
        </p:nvSpPr>
        <p:spPr>
          <a:xfrm>
            <a:off x="3503930" y="6228080"/>
            <a:ext cx="881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1400" dirty="0" smtClean="0">
                <a:hlinkClick r:id="rId3" tooltip="Expanding the computational toolbox for mining cancer genomes"/>
              </a:rPr>
              <a:t>Ding2014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7039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types of perturbations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920616"/>
          </a:xfrm>
        </p:spPr>
        <p:txBody>
          <a:bodyPr>
            <a:normAutofit/>
          </a:bodyPr>
          <a:lstStyle/>
          <a:p>
            <a:r>
              <a:rPr lang="en-US" dirty="0" smtClean="0"/>
              <a:t>Not all mutations directly affect coding sequence of a gene</a:t>
            </a:r>
          </a:p>
          <a:p>
            <a:pPr lvl="1"/>
            <a:r>
              <a:rPr lang="en-US" dirty="0" smtClean="0"/>
              <a:t>Splicing</a:t>
            </a:r>
          </a:p>
          <a:p>
            <a:pPr lvl="1"/>
            <a:r>
              <a:rPr lang="en-US" dirty="0" smtClean="0"/>
              <a:t>Transcription</a:t>
            </a:r>
          </a:p>
          <a:p>
            <a:endParaRPr lang="en-US" dirty="0" smtClean="0"/>
          </a:p>
          <a:p>
            <a:r>
              <a:rPr lang="en-US" dirty="0" smtClean="0"/>
              <a:t>Chain reactions along pathways and networks</a:t>
            </a:r>
          </a:p>
          <a:p>
            <a:endParaRPr lang="en-US" dirty="0"/>
          </a:p>
          <a:p>
            <a:r>
              <a:rPr lang="en-US" b="1" dirty="0"/>
              <a:t>Epigenetic</a:t>
            </a:r>
            <a:r>
              <a:rPr lang="en-US" dirty="0"/>
              <a:t>: Changes in gene expression or cellular phenotype caused by mechanisms other than changes in the DNA </a:t>
            </a:r>
            <a:r>
              <a:rPr lang="en-US" dirty="0" smtClean="0"/>
              <a:t>sequence (</a:t>
            </a:r>
            <a:r>
              <a:rPr lang="en-US" dirty="0" smtClean="0">
                <a:hlinkClick r:id="rId2" tooltip="Cancer Genome Landscapes"/>
              </a:rPr>
              <a:t>Vogelstein2013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DNA methylation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68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Promoter mutations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" y="1344206"/>
            <a:ext cx="7376160" cy="5161753"/>
          </a:xfrm>
        </p:spPr>
      </p:pic>
      <p:sp>
        <p:nvSpPr>
          <p:cNvPr id="5" name="TextBox 4"/>
          <p:cNvSpPr txBox="1"/>
          <p:nvPr/>
        </p:nvSpPr>
        <p:spPr>
          <a:xfrm>
            <a:off x="7254240" y="6505959"/>
            <a:ext cx="1266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Patton2013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08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Cancer progression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758055"/>
          </a:xfrm>
        </p:spPr>
        <p:txBody>
          <a:bodyPr>
            <a:normAutofit/>
          </a:bodyPr>
          <a:lstStyle/>
          <a:p>
            <a:r>
              <a:rPr lang="en-US" dirty="0" smtClean="0"/>
              <a:t>Mutations accumulate over time</a:t>
            </a:r>
          </a:p>
          <a:p>
            <a:pPr lvl="1"/>
            <a:r>
              <a:rPr lang="en-US" dirty="0" smtClean="0"/>
              <a:t>More environmental exposures</a:t>
            </a:r>
          </a:p>
          <a:p>
            <a:pPr lvl="1"/>
            <a:r>
              <a:rPr lang="en-US" dirty="0" smtClean="0"/>
              <a:t>More DNA replication cycles</a:t>
            </a:r>
          </a:p>
          <a:p>
            <a:pPr lvl="1"/>
            <a:endParaRPr lang="en-US" dirty="0"/>
          </a:p>
          <a:p>
            <a:r>
              <a:rPr lang="en-US" dirty="0" smtClean="0"/>
              <a:t>Benign tumor -&gt; malignant tumor -&gt; metastasis</a:t>
            </a:r>
            <a:endParaRPr lang="en-US" dirty="0"/>
          </a:p>
          <a:p>
            <a:r>
              <a:rPr lang="en-US" dirty="0" smtClean="0"/>
              <a:t>Cancer stages (</a:t>
            </a:r>
            <a:r>
              <a:rPr lang="en-US" dirty="0" smtClean="0">
                <a:hlinkClick r:id="rId2"/>
              </a:rPr>
              <a:t>Cancer Institute</a:t>
            </a:r>
            <a:r>
              <a:rPr lang="en-US" dirty="0" smtClean="0"/>
              <a:t>):</a:t>
            </a:r>
          </a:p>
          <a:p>
            <a:pPr lvl="1"/>
            <a:r>
              <a:rPr lang="en-US" b="1" dirty="0" smtClean="0"/>
              <a:t>Stage 0</a:t>
            </a:r>
            <a:r>
              <a:rPr lang="en-US" dirty="0" smtClean="0"/>
              <a:t>: Local tumor in tissue of origin</a:t>
            </a:r>
          </a:p>
          <a:p>
            <a:pPr lvl="1"/>
            <a:r>
              <a:rPr lang="en-US" b="1" dirty="0"/>
              <a:t>Stage </a:t>
            </a:r>
            <a:r>
              <a:rPr lang="en-US" b="1" dirty="0" smtClean="0"/>
              <a:t>1</a:t>
            </a:r>
            <a:r>
              <a:rPr lang="en-US" dirty="0" smtClean="0"/>
              <a:t>: Invades neighboring tissue</a:t>
            </a:r>
          </a:p>
          <a:p>
            <a:pPr lvl="1"/>
            <a:r>
              <a:rPr lang="en-US" b="1" dirty="0"/>
              <a:t>Stage </a:t>
            </a:r>
            <a:r>
              <a:rPr lang="en-US" b="1" dirty="0" smtClean="0"/>
              <a:t>2/3</a:t>
            </a:r>
            <a:r>
              <a:rPr lang="en-US" dirty="0" smtClean="0"/>
              <a:t>: Regional spread, lymph nodes</a:t>
            </a:r>
          </a:p>
          <a:p>
            <a:pPr lvl="1"/>
            <a:r>
              <a:rPr lang="en-US" b="1" dirty="0"/>
              <a:t>Stage </a:t>
            </a:r>
            <a:r>
              <a:rPr lang="en-US" b="1" dirty="0" smtClean="0"/>
              <a:t>4</a:t>
            </a:r>
            <a:r>
              <a:rPr lang="en-US" dirty="0" smtClean="0"/>
              <a:t>: Distant spread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9462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Barriers to treating cancer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Distinguishing root cause</a:t>
            </a:r>
          </a:p>
          <a:p>
            <a:r>
              <a:rPr lang="en-US" dirty="0" smtClean="0"/>
              <a:t>Several types of heterogeneity</a:t>
            </a:r>
          </a:p>
          <a:p>
            <a:r>
              <a:rPr lang="en-US" dirty="0" smtClean="0"/>
              <a:t>Redundancy</a:t>
            </a:r>
            <a:r>
              <a:rPr lang="en-US" dirty="0"/>
              <a:t> </a:t>
            </a:r>
            <a:r>
              <a:rPr lang="en-US" dirty="0" smtClean="0"/>
              <a:t>of signaling pathways, resiliency to treatment</a:t>
            </a:r>
          </a:p>
          <a:p>
            <a:r>
              <a:rPr lang="en-US" dirty="0" smtClean="0"/>
              <a:t>Metastasis</a:t>
            </a:r>
          </a:p>
        </p:txBody>
      </p:sp>
    </p:spTree>
    <p:extLst>
      <p:ext uri="{BB962C8B-B14F-4D97-AF65-F5344CB8AC3E}">
        <p14:creationId xmlns:p14="http://schemas.microsoft.com/office/powerpoint/2010/main" val="45176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Driver </a:t>
            </a:r>
            <a:r>
              <a:rPr lang="en-US" dirty="0" smtClean="0"/>
              <a:t>vs. </a:t>
            </a:r>
            <a:r>
              <a:rPr lang="en-US" dirty="0"/>
              <a:t>passenger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Cancer cells disable DNA protection mechanisms</a:t>
            </a:r>
          </a:p>
          <a:p>
            <a:pPr lvl="1"/>
            <a:r>
              <a:rPr lang="en-US" dirty="0" smtClean="0"/>
              <a:t>Acquire many more mutations</a:t>
            </a:r>
          </a:p>
          <a:p>
            <a:pPr lvl="1"/>
            <a:r>
              <a:rPr lang="en-US" dirty="0" smtClean="0"/>
              <a:t>Most of them are not causal</a:t>
            </a:r>
          </a:p>
          <a:p>
            <a:r>
              <a:rPr lang="en-US" b="1" dirty="0" smtClean="0"/>
              <a:t>Driver</a:t>
            </a:r>
            <a:r>
              <a:rPr lang="en-US" dirty="0" smtClean="0"/>
              <a:t>: Confers selective growth advantage</a:t>
            </a:r>
          </a:p>
          <a:p>
            <a:r>
              <a:rPr lang="en-US" b="1" dirty="0" smtClean="0"/>
              <a:t>Passenger</a:t>
            </a:r>
            <a:r>
              <a:rPr lang="en-US" dirty="0" smtClean="0"/>
              <a:t>: No impact on growth</a:t>
            </a:r>
          </a:p>
          <a:p>
            <a:r>
              <a:rPr lang="en-US" dirty="0" smtClean="0"/>
              <a:t>Recent estimates ~100s of drivers across cancers</a:t>
            </a:r>
          </a:p>
          <a:p>
            <a:pPr lvl="1"/>
            <a:r>
              <a:rPr lang="en-US" dirty="0" smtClean="0"/>
              <a:t>138 (</a:t>
            </a:r>
            <a:r>
              <a:rPr lang="en-US" dirty="0" smtClean="0">
                <a:hlinkClick r:id="rId2" tooltip="Cancer Genome Landscapes"/>
              </a:rPr>
              <a:t>Vogelstein2013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291 (</a:t>
            </a:r>
            <a:r>
              <a:rPr lang="en-US" dirty="0" smtClean="0">
                <a:hlinkClick r:id="rId3"/>
              </a:rPr>
              <a:t>Tamborero2013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1922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Distinguishing driver vs. passenger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dirty="0" smtClean="0"/>
              <a:t>Strategies for identifying the driver mutations (</a:t>
            </a:r>
            <a:r>
              <a:rPr lang="en-US" dirty="0" smtClean="0">
                <a:hlinkClick r:id="rId2" tooltip="Expanding the computational toolbox for mining cancer genomes"/>
              </a:rPr>
              <a:t>Ding2014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Recurrence </a:t>
            </a:r>
            <a:r>
              <a:rPr lang="en-US" dirty="0"/>
              <a:t>and frequency assessment</a:t>
            </a:r>
            <a:endParaRPr lang="en-US" dirty="0" smtClean="0"/>
          </a:p>
          <a:p>
            <a:pPr lvl="1"/>
            <a:r>
              <a:rPr lang="en-US" dirty="0" smtClean="0"/>
              <a:t>Variant </a:t>
            </a:r>
            <a:r>
              <a:rPr lang="en-US" dirty="0"/>
              <a:t>effect </a:t>
            </a:r>
            <a:r>
              <a:rPr lang="en-US" dirty="0" smtClean="0"/>
              <a:t>prediction</a:t>
            </a:r>
          </a:p>
          <a:p>
            <a:pPr lvl="1"/>
            <a:r>
              <a:rPr lang="en-US" dirty="0" smtClean="0"/>
              <a:t>Pathway </a:t>
            </a:r>
            <a:r>
              <a:rPr lang="en-US" dirty="0"/>
              <a:t>or network analysis</a:t>
            </a:r>
          </a:p>
        </p:txBody>
      </p:sp>
    </p:spTree>
    <p:extLst>
      <p:ext uri="{BB962C8B-B14F-4D97-AF65-F5344CB8AC3E}">
        <p14:creationId xmlns:p14="http://schemas.microsoft.com/office/powerpoint/2010/main" val="329851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Oncogenes vs. tumor suppressors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Oncogene</a:t>
            </a:r>
            <a:r>
              <a:rPr lang="en-US" dirty="0"/>
              <a:t>: </a:t>
            </a:r>
            <a:r>
              <a:rPr lang="en-US" dirty="0" smtClean="0"/>
              <a:t>mutation activates, increases selective growth advantage</a:t>
            </a:r>
          </a:p>
          <a:p>
            <a:r>
              <a:rPr lang="en-US" b="1" dirty="0" smtClean="0"/>
              <a:t>Tumor suppressor: </a:t>
            </a:r>
            <a:r>
              <a:rPr lang="en-US" dirty="0" smtClean="0"/>
              <a:t>mutation inactivates (often truncates), </a:t>
            </a:r>
            <a:r>
              <a:rPr lang="en-US" dirty="0"/>
              <a:t>increases selective growth advantage</a:t>
            </a:r>
          </a:p>
          <a:p>
            <a:endParaRPr lang="en-US" b="1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809" y="3624107"/>
            <a:ext cx="6452382" cy="30800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566" y="6396334"/>
            <a:ext cx="1308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1400" dirty="0" smtClean="0">
                <a:hlinkClick r:id="rId3" tooltip="Cancer Genome Landscapes"/>
              </a:rPr>
              <a:t>Vogelstein2013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8996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heterogeneity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45" y="1421161"/>
            <a:ext cx="6798310" cy="4955331"/>
          </a:xfrm>
        </p:spPr>
      </p:pic>
      <p:sp>
        <p:nvSpPr>
          <p:cNvPr id="6" name="TextBox 5"/>
          <p:cNvSpPr txBox="1"/>
          <p:nvPr/>
        </p:nvSpPr>
        <p:spPr>
          <a:xfrm>
            <a:off x="1094206" y="6427292"/>
            <a:ext cx="1308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1400" dirty="0" smtClean="0">
                <a:hlinkClick r:id="rId3" tooltip="Cancer Genome Landscapes"/>
              </a:rPr>
              <a:t>Vogelstein2013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9554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Tumor evolution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85"/>
          <a:stretch/>
        </p:blipFill>
        <p:spPr>
          <a:xfrm>
            <a:off x="2262934" y="1368425"/>
            <a:ext cx="4618132" cy="5337768"/>
          </a:xfrm>
        </p:spPr>
      </p:pic>
      <p:sp>
        <p:nvSpPr>
          <p:cNvPr id="5" name="TextBox 4"/>
          <p:cNvSpPr txBox="1"/>
          <p:nvPr/>
        </p:nvSpPr>
        <p:spPr>
          <a:xfrm>
            <a:off x="6744970" y="6035040"/>
            <a:ext cx="881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1400" dirty="0" smtClean="0">
                <a:hlinkClick r:id="rId3" tooltip="Expanding the computational toolbox for mining cancer genomes"/>
              </a:rPr>
              <a:t>Ding2014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5452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Caveats in cancer bioinformatics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68473"/>
          </a:xfrm>
        </p:spPr>
        <p:txBody>
          <a:bodyPr>
            <a:normAutofit/>
          </a:bodyPr>
          <a:lstStyle/>
          <a:p>
            <a:r>
              <a:rPr lang="en-US" dirty="0" smtClean="0"/>
              <a:t>27173 “cancer bioinformatics” papers in PubMed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Easy to make predictions, hard to support them</a:t>
            </a:r>
          </a:p>
          <a:p>
            <a:pPr lvl="1"/>
            <a:r>
              <a:rPr lang="en-US" dirty="0" smtClean="0"/>
              <a:t>Many genes have some relation to cancer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7439954"/>
              </p:ext>
            </p:extLst>
          </p:nvPr>
        </p:nvGraphicFramePr>
        <p:xfrm>
          <a:off x="1091241" y="2523227"/>
          <a:ext cx="6525884" cy="3031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789653" y="2622430"/>
            <a:ext cx="100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&gt; 10/day</a:t>
            </a:r>
            <a:endParaRPr lang="en-US" dirty="0"/>
          </a:p>
        </p:txBody>
      </p:sp>
      <p:cxnSp>
        <p:nvCxnSpPr>
          <p:cNvPr id="7" name="Straight Connector 6"/>
          <p:cNvCxnSpPr>
            <a:stCxn id="5" idx="1"/>
          </p:cNvCxnSpPr>
          <p:nvPr/>
        </p:nvCxnSpPr>
        <p:spPr>
          <a:xfrm flipH="1">
            <a:off x="7297948" y="2807096"/>
            <a:ext cx="491705" cy="9137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869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Tumors are mixtures of cell types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24"/>
          <a:stretch/>
        </p:blipFill>
        <p:spPr>
          <a:xfrm>
            <a:off x="864679" y="1690689"/>
            <a:ext cx="7414642" cy="3459295"/>
          </a:xfrm>
        </p:spPr>
      </p:pic>
      <p:sp>
        <p:nvSpPr>
          <p:cNvPr id="6" name="TextBox 5"/>
          <p:cNvSpPr txBox="1"/>
          <p:nvPr/>
        </p:nvSpPr>
        <p:spPr>
          <a:xfrm>
            <a:off x="7676431" y="4693920"/>
            <a:ext cx="1205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1400" dirty="0" smtClean="0">
                <a:hlinkClick r:id="rId3" tooltip="Hallmarks of Cancer: The Next Generation"/>
              </a:rPr>
              <a:t>Hanahan2011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2693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Convergence of driver events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Amid the complexity and heterogeneity, there is some order</a:t>
            </a:r>
          </a:p>
          <a:p>
            <a:r>
              <a:rPr lang="en-US" dirty="0" smtClean="0"/>
              <a:t>Finite number of major pathways that are affected by drivers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289" y="3238598"/>
            <a:ext cx="4700792" cy="35076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635183"/>
            <a:ext cx="2827528" cy="29140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21289" y="6549222"/>
            <a:ext cx="1205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1400" dirty="0" smtClean="0">
                <a:hlinkClick r:id="rId4" tooltip="Hallmarks of Cancer: The Next Generation"/>
              </a:rPr>
              <a:t>Hanahan2011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28650" y="6549221"/>
            <a:ext cx="1308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1400" dirty="0" smtClean="0">
                <a:hlinkClick r:id="rId5" tooltip="Cancer Genome Landscapes"/>
              </a:rPr>
              <a:t>Vogelstein2013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5834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60" y="1536893"/>
            <a:ext cx="3850640" cy="49836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Similar pathway effects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93360" y="6520533"/>
            <a:ext cx="1308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1400" dirty="0" smtClean="0">
                <a:hlinkClick r:id="rId3" tooltip="Cancer Genome Landscapes"/>
              </a:rPr>
              <a:t>Vogelstein2013</a:t>
            </a:r>
            <a:endParaRPr lang="en-US" sz="1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4116070" cy="5032375"/>
          </a:xfrm>
        </p:spPr>
        <p:txBody>
          <a:bodyPr/>
          <a:lstStyle/>
          <a:p>
            <a:r>
              <a:rPr lang="en-US" dirty="0" smtClean="0"/>
              <a:t>Tumor 1: EGFR receptor mutation makes it hypersensitive</a:t>
            </a:r>
          </a:p>
          <a:p>
            <a:r>
              <a:rPr lang="en-US" dirty="0" smtClean="0"/>
              <a:t>Tumor 2: KRAS hyperactive</a:t>
            </a:r>
          </a:p>
          <a:p>
            <a:r>
              <a:rPr lang="en-US" dirty="0" smtClean="0"/>
              <a:t>Tumor 3: NF1 inactivated and no longer modulates KRAS</a:t>
            </a:r>
          </a:p>
          <a:p>
            <a:r>
              <a:rPr lang="en-US" dirty="0" smtClean="0"/>
              <a:t>Tumor 4: BRAF over responsive to KRAS signals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74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 and glossary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Material in these slides based upon</a:t>
            </a:r>
          </a:p>
          <a:p>
            <a:pPr lvl="1"/>
            <a:r>
              <a:rPr lang="en-US" dirty="0" smtClean="0">
                <a:hlinkClick r:id="rId2" tooltip="Hallmarks of Cancer: The Next Generation"/>
              </a:rPr>
              <a:t>Hanahan2011</a:t>
            </a:r>
            <a:endParaRPr lang="en-US" dirty="0" smtClean="0"/>
          </a:p>
          <a:p>
            <a:pPr lvl="1"/>
            <a:r>
              <a:rPr lang="en-US" dirty="0" smtClean="0">
                <a:hlinkClick r:id="rId3" tooltip="Cancer Genome Landscapes"/>
              </a:rPr>
              <a:t>Vogelstein2013</a:t>
            </a:r>
            <a:endParaRPr lang="en-US" dirty="0"/>
          </a:p>
          <a:p>
            <a:pPr lvl="1"/>
            <a:r>
              <a:rPr lang="en-US" dirty="0" smtClean="0">
                <a:hlinkClick r:id="rId4" tooltip="Expanding the computational toolbox for mining cancer genomes"/>
              </a:rPr>
              <a:t>Ding2014</a:t>
            </a:r>
            <a:endParaRPr lang="en-US" dirty="0" smtClean="0"/>
          </a:p>
          <a:p>
            <a:pPr lvl="1"/>
            <a:endParaRPr lang="en-US" dirty="0"/>
          </a:p>
          <a:p>
            <a:pPr marL="228600" lvl="1">
              <a:spcBef>
                <a:spcPts val="1000"/>
              </a:spcBef>
            </a:pPr>
            <a:r>
              <a:rPr lang="en-US" dirty="0" smtClean="0">
                <a:hlinkClick r:id="rId3" tooltip="Cancer Genome Landscapes"/>
              </a:rPr>
              <a:t>Vogelstein2013</a:t>
            </a:r>
            <a:r>
              <a:rPr lang="en-US" dirty="0" smtClean="0"/>
              <a:t> contains an excellent glossary of cancer terms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48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Professor Anthony Gitter</a:t>
            </a:r>
          </a:p>
          <a:p>
            <a:pPr lvl="1"/>
            <a:r>
              <a:rPr lang="en-US" dirty="0" smtClean="0"/>
              <a:t>Assistant professor in Biostatistics and Medical Informatics</a:t>
            </a:r>
          </a:p>
          <a:p>
            <a:pPr lvl="1"/>
            <a:r>
              <a:rPr lang="en-US" dirty="0" smtClean="0"/>
              <a:t>Affiliate faculty in Computer Sciences</a:t>
            </a:r>
          </a:p>
          <a:p>
            <a:pPr lvl="1"/>
            <a:r>
              <a:rPr lang="en-US" dirty="0" smtClean="0"/>
              <a:t>Investigator in </a:t>
            </a:r>
            <a:r>
              <a:rPr lang="en-US" dirty="0" err="1" smtClean="0"/>
              <a:t>Morgridge</a:t>
            </a:r>
            <a:r>
              <a:rPr lang="en-US" dirty="0" smtClean="0"/>
              <a:t> Institute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Class introductions</a:t>
            </a:r>
            <a:endParaRPr lang="en-US" dirty="0"/>
          </a:p>
          <a:p>
            <a:pPr lvl="1"/>
            <a:r>
              <a:rPr lang="en-US" dirty="0" smtClean="0"/>
              <a:t>Home department</a:t>
            </a:r>
          </a:p>
          <a:p>
            <a:pPr lvl="1"/>
            <a:r>
              <a:rPr lang="en-US" dirty="0" smtClean="0"/>
              <a:t>Background (BMI/CS 576?)</a:t>
            </a:r>
          </a:p>
          <a:p>
            <a:pPr lvl="1"/>
            <a:r>
              <a:rPr lang="en-US" dirty="0" smtClean="0"/>
              <a:t>Research</a:t>
            </a:r>
          </a:p>
          <a:p>
            <a:pPr lvl="1"/>
            <a:r>
              <a:rPr lang="en-US" dirty="0" smtClean="0"/>
              <a:t>Interest in Cancer </a:t>
            </a:r>
            <a:r>
              <a:rPr lang="en-US" dirty="0"/>
              <a:t>B</a:t>
            </a:r>
            <a:r>
              <a:rPr lang="en-US" dirty="0" smtClean="0"/>
              <a:t>ioinformatics</a:t>
            </a:r>
          </a:p>
        </p:txBody>
      </p:sp>
    </p:spTree>
    <p:extLst>
      <p:ext uri="{BB962C8B-B14F-4D97-AF65-F5344CB8AC3E}">
        <p14:creationId xmlns:p14="http://schemas.microsoft.com/office/powerpoint/2010/main" val="360091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i="1" u="sng" dirty="0" smtClean="0"/>
              <a:t>Interactive</a:t>
            </a:r>
            <a:r>
              <a:rPr lang="en-US" dirty="0" smtClean="0"/>
              <a:t> discussions of research papers</a:t>
            </a:r>
          </a:p>
          <a:p>
            <a:r>
              <a:rPr lang="en-US" dirty="0" smtClean="0"/>
              <a:t>Grades</a:t>
            </a:r>
          </a:p>
          <a:p>
            <a:pPr lvl="1"/>
            <a:r>
              <a:rPr lang="en-US" dirty="0"/>
              <a:t>Presentation and discussion of research </a:t>
            </a:r>
            <a:r>
              <a:rPr lang="en-US" dirty="0" smtClean="0"/>
              <a:t>papers: </a:t>
            </a:r>
            <a:r>
              <a:rPr lang="en-US" dirty="0"/>
              <a:t>60</a:t>
            </a:r>
            <a:r>
              <a:rPr lang="en-US" dirty="0" smtClean="0"/>
              <a:t>%</a:t>
            </a:r>
          </a:p>
          <a:p>
            <a:pPr lvl="1"/>
            <a:r>
              <a:rPr lang="en-US" dirty="0" smtClean="0"/>
              <a:t>Project: 40%</a:t>
            </a:r>
            <a:endParaRPr lang="en-US" dirty="0"/>
          </a:p>
          <a:p>
            <a:r>
              <a:rPr lang="en-US" dirty="0" smtClean="0"/>
              <a:t>No textbook</a:t>
            </a:r>
          </a:p>
          <a:p>
            <a:r>
              <a:rPr lang="en-US" dirty="0" smtClean="0"/>
              <a:t>Office hours by appointment</a:t>
            </a:r>
            <a:endParaRPr lang="en-US" dirty="0"/>
          </a:p>
          <a:p>
            <a:r>
              <a:rPr lang="en-US" dirty="0"/>
              <a:t>Review syllabus at </a:t>
            </a:r>
            <a:r>
              <a:rPr lang="en-US" dirty="0">
                <a:hlinkClick r:id="rId2"/>
              </a:rPr>
              <a:t>https://www.biostat.wisc.edu/~</a:t>
            </a:r>
            <a:r>
              <a:rPr lang="en-US" dirty="0" smtClean="0">
                <a:hlinkClick r:id="rId2"/>
              </a:rPr>
              <a:t>gitter/BMI826-S15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0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Journal club/reading group style presentations</a:t>
            </a:r>
          </a:p>
          <a:p>
            <a:pPr lvl="1"/>
            <a:r>
              <a:rPr lang="en-US" dirty="0" smtClean="0"/>
              <a:t>Minimal slides</a:t>
            </a:r>
          </a:p>
          <a:p>
            <a:pPr lvl="1"/>
            <a:r>
              <a:rPr lang="en-US" dirty="0" smtClean="0"/>
              <a:t>Figures or equations from paper</a:t>
            </a:r>
          </a:p>
          <a:p>
            <a:r>
              <a:rPr lang="en-US" dirty="0" smtClean="0"/>
              <a:t>May require reading some referenced papers</a:t>
            </a:r>
            <a:endParaRPr lang="en-US" dirty="0"/>
          </a:p>
          <a:p>
            <a:r>
              <a:rPr lang="en-US" dirty="0" smtClean="0"/>
              <a:t>Your thoughts on areas for improvement or future work</a:t>
            </a:r>
          </a:p>
          <a:p>
            <a:r>
              <a:rPr lang="en-US" dirty="0" smtClean="0"/>
              <a:t>Schedule online later today</a:t>
            </a:r>
          </a:p>
        </p:txBody>
      </p:sp>
    </p:spTree>
    <p:extLst>
      <p:ext uri="{BB962C8B-B14F-4D97-AF65-F5344CB8AC3E}">
        <p14:creationId xmlns:p14="http://schemas.microsoft.com/office/powerpoint/2010/main" val="121117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Experience making real predictions with real data</a:t>
            </a:r>
          </a:p>
          <a:p>
            <a:r>
              <a:rPr lang="en-US" dirty="0" smtClean="0"/>
              <a:t>Groups of 2-3 students</a:t>
            </a:r>
          </a:p>
          <a:p>
            <a:r>
              <a:rPr lang="en-US" dirty="0" smtClean="0"/>
              <a:t>Ideas will be presented in class</a:t>
            </a:r>
          </a:p>
          <a:p>
            <a:r>
              <a:rPr lang="en-US" dirty="0" smtClean="0"/>
              <a:t>Tentative schedule</a:t>
            </a:r>
          </a:p>
          <a:p>
            <a:pPr lvl="1"/>
            <a:r>
              <a:rPr lang="en-US" dirty="0" smtClean="0"/>
              <a:t>2/24: Ideas presented</a:t>
            </a:r>
          </a:p>
          <a:p>
            <a:pPr lvl="1"/>
            <a:r>
              <a:rPr lang="en-US" dirty="0" smtClean="0"/>
              <a:t>3/10: Proposals due</a:t>
            </a:r>
          </a:p>
          <a:p>
            <a:pPr lvl="1"/>
            <a:r>
              <a:rPr lang="en-US" dirty="0" smtClean="0"/>
              <a:t>4/9: Status report due</a:t>
            </a:r>
          </a:p>
          <a:p>
            <a:pPr lvl="1"/>
            <a:r>
              <a:rPr lang="en-US" dirty="0" smtClean="0"/>
              <a:t>5/7: In class presentations</a:t>
            </a:r>
          </a:p>
          <a:p>
            <a:pPr lvl="1"/>
            <a:r>
              <a:rPr lang="en-US" dirty="0" smtClean="0"/>
              <a:t>5/11: Reports due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32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cancer?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Normal cells acquire deficiencies</a:t>
            </a:r>
          </a:p>
          <a:p>
            <a:pPr lvl="1"/>
            <a:r>
              <a:rPr lang="en-US" dirty="0" smtClean="0"/>
              <a:t>Grow and divide more than their peer normal cells</a:t>
            </a:r>
          </a:p>
          <a:p>
            <a:pPr lvl="1"/>
            <a:r>
              <a:rPr lang="en-US" dirty="0" smtClean="0"/>
              <a:t>Overcome body’s defense mechanisms</a:t>
            </a:r>
          </a:p>
          <a:p>
            <a:pPr lvl="1"/>
            <a:endParaRPr lang="en-US" dirty="0"/>
          </a:p>
          <a:p>
            <a:r>
              <a:rPr lang="en-US" dirty="0" smtClean="0"/>
              <a:t>Over time, become increasingly abnormal, invasive, and detrimental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16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Causes of cancer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2534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Germline genetics</a:t>
            </a:r>
          </a:p>
          <a:p>
            <a:pPr lvl="1"/>
            <a:r>
              <a:rPr lang="en-US" dirty="0" smtClean="0"/>
              <a:t>Predisposition due to inherited DNA</a:t>
            </a:r>
          </a:p>
          <a:p>
            <a:pPr lvl="1"/>
            <a:r>
              <a:rPr lang="en-US" dirty="0" smtClean="0"/>
              <a:t>E.g. BRCA1/BRCA2 mutations increase risk of breast and ovarian cancer</a:t>
            </a:r>
          </a:p>
          <a:p>
            <a:r>
              <a:rPr lang="en-US" dirty="0" smtClean="0"/>
              <a:t>Environmental factors</a:t>
            </a:r>
          </a:p>
          <a:p>
            <a:pPr lvl="1"/>
            <a:r>
              <a:rPr lang="en-US" dirty="0" smtClean="0"/>
              <a:t>Carcinogens: smoke, asbestos, UV radiation</a:t>
            </a:r>
          </a:p>
          <a:p>
            <a:pPr lvl="1"/>
            <a:r>
              <a:rPr lang="en-US" dirty="0" smtClean="0"/>
              <a:t>Viruses</a:t>
            </a:r>
          </a:p>
          <a:p>
            <a:r>
              <a:rPr lang="en-US" dirty="0" smtClean="0"/>
              <a:t>Somatic alterations</a:t>
            </a:r>
          </a:p>
          <a:p>
            <a:pPr lvl="1"/>
            <a:r>
              <a:rPr lang="en-US" dirty="0" smtClean="0"/>
              <a:t>E.g. non-inherited DNA mutations</a:t>
            </a:r>
          </a:p>
          <a:p>
            <a:pPr lvl="1"/>
            <a:r>
              <a:rPr lang="en-US" dirty="0" smtClean="0"/>
              <a:t>Recent estimates (</a:t>
            </a:r>
            <a:r>
              <a:rPr lang="en-US" dirty="0" smtClean="0">
                <a:hlinkClick r:id="rId2"/>
              </a:rPr>
              <a:t>Tomasetti2015</a:t>
            </a:r>
            <a:r>
              <a:rPr lang="en-US" dirty="0" smtClean="0"/>
              <a:t>) that 65% of differences in cancer risk explained by errors in DNA replication (stem cell division)</a:t>
            </a:r>
          </a:p>
        </p:txBody>
      </p:sp>
    </p:spTree>
    <p:extLst>
      <p:ext uri="{BB962C8B-B14F-4D97-AF65-F5344CB8AC3E}">
        <p14:creationId xmlns:p14="http://schemas.microsoft.com/office/powerpoint/2010/main" val="244789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1301</TotalTime>
  <Words>807</Words>
  <Application>Microsoft Office PowerPoint</Application>
  <PresentationFormat>On-screen Show (4:3)</PresentationFormat>
  <Paragraphs>191</Paragraphs>
  <Slides>33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Introduction to Cancer Bioinformatics and cancer biology</vt:lpstr>
      <vt:lpstr>Why cancer bioinformatics?</vt:lpstr>
      <vt:lpstr>Caveats in cancer bioinformatics</vt:lpstr>
      <vt:lpstr>Introductions</vt:lpstr>
      <vt:lpstr>Course overview</vt:lpstr>
      <vt:lpstr>Presentations</vt:lpstr>
      <vt:lpstr>Project</vt:lpstr>
      <vt:lpstr>What is cancer?</vt:lpstr>
      <vt:lpstr>Causes of cancer</vt:lpstr>
      <vt:lpstr>DNA damage</vt:lpstr>
      <vt:lpstr>DNA replication</vt:lpstr>
      <vt:lpstr>Variation in cancer risk among tissues can be explained by the number of stem cell divisions</vt:lpstr>
      <vt:lpstr>Causes of cancer continued</vt:lpstr>
      <vt:lpstr>Basic units of a genome and cell</vt:lpstr>
      <vt:lpstr>Transcription</vt:lpstr>
      <vt:lpstr>Signaling</vt:lpstr>
      <vt:lpstr>Abstracting transcriptional and signaling networks</vt:lpstr>
      <vt:lpstr>Types of genomic abnormalities</vt:lpstr>
      <vt:lpstr>Number of somatic mutations</vt:lpstr>
      <vt:lpstr>Detecting genomic alterations</vt:lpstr>
      <vt:lpstr>Other types of perturbations</vt:lpstr>
      <vt:lpstr>Promoter mutations</vt:lpstr>
      <vt:lpstr>Cancer progression</vt:lpstr>
      <vt:lpstr>Barriers to treating cancer</vt:lpstr>
      <vt:lpstr>Driver vs. passenger</vt:lpstr>
      <vt:lpstr>Distinguishing driver vs. passenger</vt:lpstr>
      <vt:lpstr>Oncogenes vs. tumor suppressors</vt:lpstr>
      <vt:lpstr>Types of heterogeneity</vt:lpstr>
      <vt:lpstr>Tumor evolution</vt:lpstr>
      <vt:lpstr>Tumors are mixtures of cell types</vt:lpstr>
      <vt:lpstr>Convergence of driver events </vt:lpstr>
      <vt:lpstr>Similar pathway effects</vt:lpstr>
      <vt:lpstr>References and glossary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Anthony Gitter</dc:creator>
  <cp:lastModifiedBy>Anthony Gitter</cp:lastModifiedBy>
  <cp:revision>32</cp:revision>
  <dcterms:created xsi:type="dcterms:W3CDTF">2015-01-19T21:03:39Z</dcterms:created>
  <dcterms:modified xsi:type="dcterms:W3CDTF">2015-01-20T20:42:30Z</dcterms:modified>
</cp:coreProperties>
</file>