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7.jpg" Type="http://schemas.openxmlformats.org/officeDocument/2006/relationships/image" Id="rId4"/><Relationship Target="../media/image1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4"/><Relationship Target="../media/image05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3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../media/image00.jpg" Type="http://schemas.openxmlformats.org/officeDocument/2006/relationships/image" Id="rId3"/><Relationship Target="../media/image11.png" Type="http://schemas.openxmlformats.org/officeDocument/2006/relationships/image" Id="rId6"/><Relationship Target="../media/image06.jpg" Type="http://schemas.openxmlformats.org/officeDocument/2006/relationships/image" Id="rId5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MutSig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8" name="Shape 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556200" x="416550"/>
            <a:ext cy="4031100" cx="83108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y="3276600" x="166025"/>
            <a:ext cy="3000000" cx="4900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http://www.broadinstitute.org/cancer/cga/mutsig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6631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pic>
        <p:nvPicPr>
          <p:cNvPr id="45" name="Shape 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657346" x="242875"/>
            <a:ext cy="1053800" cx="8117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" name="Shape 46"/>
          <p:cNvCxnSpPr/>
          <p:nvPr/>
        </p:nvCxnSpPr>
        <p:spPr>
          <a:xfrm rot="10800000">
            <a:off y="2452099" x="508025"/>
            <a:ext cy="711300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47" name="Shape 47"/>
          <p:cNvCxnSpPr/>
          <p:nvPr/>
        </p:nvCxnSpPr>
        <p:spPr>
          <a:xfrm rot="10800000">
            <a:off y="2825150" x="1752050"/>
            <a:ext cy="780599" cx="8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48" name="Shape 48"/>
          <p:cNvCxnSpPr/>
          <p:nvPr/>
        </p:nvCxnSpPr>
        <p:spPr>
          <a:xfrm rot="10800000">
            <a:off y="2417424" x="6071575"/>
            <a:ext cy="902100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49" name="Shape 49"/>
          <p:cNvCxnSpPr/>
          <p:nvPr/>
        </p:nvCxnSpPr>
        <p:spPr>
          <a:xfrm>
            <a:off y="1403275" x="6748125"/>
            <a:ext cy="381899" cx="208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50" name="Shape 50"/>
          <p:cNvCxnSpPr/>
          <p:nvPr/>
        </p:nvCxnSpPr>
        <p:spPr>
          <a:xfrm rot="10800000">
            <a:off y="2408675" x="7896150"/>
            <a:ext cy="928199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51" name="Shape 51"/>
          <p:cNvSpPr txBox="1"/>
          <p:nvPr/>
        </p:nvSpPr>
        <p:spPr>
          <a:xfrm>
            <a:off y="3163400" x="152400"/>
            <a:ext cy="971399" cx="75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Score for that gene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y="3605750" x="1127575"/>
            <a:ext cy="806700" cx="1500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Sum over each mutation category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y="3328200" x="7505850"/>
            <a:ext cy="1162200" cx="1318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Background Mutation Rate</a:t>
            </a:r>
          </a:p>
        </p:txBody>
      </p:sp>
      <p:sp>
        <p:nvSpPr>
          <p:cNvPr id="54" name="Shape 54"/>
          <p:cNvSpPr txBox="1"/>
          <p:nvPr/>
        </p:nvSpPr>
        <p:spPr>
          <a:xfrm>
            <a:off y="3319525" x="5328725"/>
            <a:ext cy="1110299" cx="1370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# Observed mutations in that gene &amp; category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y="663175" x="5290975"/>
            <a:ext cy="780599" cx="2099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Covered Bases/Total Possible Mutations for that Gene &amp; Category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4150" x="541950"/>
            <a:ext cy="5143499" cx="3493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653300" x="4217200"/>
            <a:ext cy="3885199" cx="4926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91749" x="934862"/>
            <a:ext cy="4760024" cx="2810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641812" x="4902637"/>
            <a:ext cy="1859900" cx="3306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y="1786787" x="3701762"/>
            <a:ext cy="1309799" cx="1200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9600" lang="en"/>
              <a:t>+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/>
        </p:nvSpPr>
        <p:spPr>
          <a:xfrm>
            <a:off y="162925" x="2524095"/>
            <a:ext cy="4672800" cx="4850399"/>
          </a:xfrm>
          <a:prstGeom prst="ellipse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/>
          <p:nvPr/>
        </p:nvSpPr>
        <p:spPr>
          <a:xfrm>
            <a:off y="521884" x="2965897"/>
            <a:ext cy="3919499" cx="3903300"/>
          </a:xfrm>
          <a:prstGeom prst="donut">
            <a:avLst>
              <a:gd fmla="val 4558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/>
          <p:nvPr/>
        </p:nvSpPr>
        <p:spPr>
          <a:xfrm>
            <a:off y="2437530" x="4915317"/>
            <a:ext cy="40199" cx="48300"/>
          </a:xfrm>
          <a:prstGeom prst="rect">
            <a:avLst/>
          </a:prstGeom>
          <a:solidFill>
            <a:srgbClr val="00FF00"/>
          </a:solidFill>
          <a:ln w="19050" cap="flat">
            <a:solidFill>
              <a:srgbClr val="00FF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/>
          <p:nvPr/>
        </p:nvSpPr>
        <p:spPr>
          <a:xfrm>
            <a:off y="2648775" x="5549052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/>
          <p:nvPr/>
        </p:nvSpPr>
        <p:spPr>
          <a:xfrm>
            <a:off y="2367115" x="5478637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/>
          <p:nvPr/>
        </p:nvSpPr>
        <p:spPr>
          <a:xfrm>
            <a:off y="3000851" x="5689882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/>
        </p:nvSpPr>
        <p:spPr>
          <a:xfrm>
            <a:off y="2755692" x="6056858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/>
          <p:nvPr/>
        </p:nvSpPr>
        <p:spPr>
          <a:xfrm>
            <a:off y="2450699" x="5778039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/>
        </p:nvSpPr>
        <p:spPr>
          <a:xfrm>
            <a:off y="2514229" x="6112372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/>
        </p:nvSpPr>
        <p:spPr>
          <a:xfrm>
            <a:off y="1170059" x="4915317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/>
          <p:nvPr/>
        </p:nvSpPr>
        <p:spPr>
          <a:xfrm>
            <a:off y="1310889" x="5267392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/>
        </p:nvSpPr>
        <p:spPr>
          <a:xfrm>
            <a:off y="1944625" x="5478637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/>
        </p:nvSpPr>
        <p:spPr>
          <a:xfrm>
            <a:off y="1699466" x="5845613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/>
        </p:nvSpPr>
        <p:spPr>
          <a:xfrm>
            <a:off y="1394472" x="5566794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/>
        </p:nvSpPr>
        <p:spPr>
          <a:xfrm>
            <a:off y="1739663" x="5478637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/>
        </p:nvSpPr>
        <p:spPr>
          <a:xfrm>
            <a:off y="1803795" x="3331279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/>
          <p:nvPr/>
        </p:nvSpPr>
        <p:spPr>
          <a:xfrm>
            <a:off y="1522134" x="3260864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>
            <a:off y="2155870" x="3472109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/>
        </p:nvSpPr>
        <p:spPr>
          <a:xfrm>
            <a:off y="1944625" x="4249724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y="3361058" x="4698435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/>
        </p:nvSpPr>
        <p:spPr>
          <a:xfrm>
            <a:off y="1310889" x="4201487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/>
        </p:nvSpPr>
        <p:spPr>
          <a:xfrm>
            <a:off y="2789606" x="3788676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/>
        </p:nvSpPr>
        <p:spPr>
          <a:xfrm>
            <a:off y="2507945" x="3718261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/>
        </p:nvSpPr>
        <p:spPr>
          <a:xfrm>
            <a:off y="3141681" x="3929506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y="2896522" x="4296482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y="2591529" x="4017664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/>
        </p:nvSpPr>
        <p:spPr>
          <a:xfrm>
            <a:off y="3569924" x="4570726"/>
            <a:ext cy="40199" cx="48300"/>
          </a:xfrm>
          <a:prstGeom prst="rect">
            <a:avLst/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y="2557753" x="7337635"/>
            <a:ext cy="729300" cx="801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296700" x="7484771"/>
            <a:ext cy="352075" cx="69294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/>
          <p:nvPr/>
        </p:nvSpPr>
        <p:spPr>
          <a:xfrm>
            <a:off y="2544447" x="2943049"/>
            <a:ext cy="40199" cx="48300"/>
          </a:xfrm>
          <a:prstGeom prst="rect">
            <a:avLst/>
          </a:prstGeom>
          <a:solidFill>
            <a:srgbClr val="FF0000"/>
          </a:solidFill>
          <a:ln w="19050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3" name="Shape 10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126858" x="1165925"/>
            <a:ext cy="307811" cx="161601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4" name="Shape 104"/>
          <p:cNvCxnSpPr>
            <a:stCxn id="103" idx="2"/>
            <a:endCxn id="102" idx="1"/>
          </p:cNvCxnSpPr>
          <p:nvPr/>
        </p:nvCxnSpPr>
        <p:spPr>
          <a:xfrm>
            <a:off y="1434670" x="1973930"/>
            <a:ext cy="1129799" cx="969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05" name="Shape 105"/>
          <p:cNvCxnSpPr>
            <a:stCxn id="101" idx="2"/>
            <a:endCxn id="100" idx="1"/>
          </p:cNvCxnSpPr>
          <p:nvPr/>
        </p:nvCxnSpPr>
        <p:spPr>
          <a:xfrm flipH="1">
            <a:off y="2648775" x="7337744"/>
            <a:ext cy="273600" cx="493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06" name="Shape 106"/>
          <p:cNvCxnSpPr/>
          <p:nvPr/>
        </p:nvCxnSpPr>
        <p:spPr>
          <a:xfrm rot="10800000">
            <a:off y="206449" x="486825"/>
            <a:ext cy="4701000" cx="335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07" name="Shape 107"/>
          <p:cNvCxnSpPr/>
          <p:nvPr/>
        </p:nvCxnSpPr>
        <p:spPr>
          <a:xfrm rot="10800000" flipH="1">
            <a:off y="4898750" x="520425"/>
            <a:ext cy="8699" cx="82139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08" name="Shape 108"/>
          <p:cNvSpPr txBox="1"/>
          <p:nvPr/>
        </p:nvSpPr>
        <p:spPr>
          <a:xfrm>
            <a:off y="4822550" x="806650"/>
            <a:ext cy="450899" cx="224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Covariate 1 (Z Score)</a:t>
            </a:r>
          </a:p>
        </p:txBody>
      </p:sp>
      <p:sp>
        <p:nvSpPr>
          <p:cNvPr id="109" name="Shape 109"/>
          <p:cNvSpPr txBox="1"/>
          <p:nvPr/>
        </p:nvSpPr>
        <p:spPr>
          <a:xfrm rot="-5400000">
            <a:off y="3035675" x="-912249"/>
            <a:ext cy="450899" cx="2671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Covariate 2 (Z Score)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646800" x="672225"/>
            <a:ext cy="918174" cx="7651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2013550" x="825250"/>
            <a:ext cy="918174" cx="7345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3281075" x="825250"/>
            <a:ext cy="1088425" cx="713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/>
          <p:nvPr/>
        </p:nvSpPr>
        <p:spPr>
          <a:xfrm>
            <a:off y="3124200" x="0"/>
            <a:ext cy="3000000" cx="9766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sz="1200" lang="en">
                <a:solidFill>
                  <a:schemeClr val="dk1"/>
                </a:solidFill>
              </a:rPr>
              <a:t>Lawrence et al. Nature, Jan 2014. 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y="115850" x="273825"/>
            <a:ext cy="4552950" cx="8321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y="6270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Do you agree with their chosen inputs?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Could a simpler method get the same result?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Are there any improvements that could be made?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