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4" autoAdjust="0"/>
    <p:restoredTop sz="70631" autoAdjust="0"/>
  </p:normalViewPr>
  <p:slideViewPr>
    <p:cSldViewPr snapToGrid="0" snapToObjects="1">
      <p:cViewPr varScale="1">
        <p:scale>
          <a:sx n="63" d="100"/>
          <a:sy n="63" d="100"/>
        </p:scale>
        <p:origin x="178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75E1B-1283-F343-8679-F9C7CEA021D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DA26-5974-0541-9BCD-685769D1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4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method to integrate somatic tumor genomes with gene networks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DA26-5974-0541-9BCD-685769D1D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5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NBS</a:t>
            </a:r>
            <a:r>
              <a:rPr lang="en-US" baseline="0" dirty="0" smtClean="0"/>
              <a:t> identifies subtypes that are predictive of clinical outcomes such as patient survival, response to therapy or tumor histology.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DA26-5974-0541-9BCD-685769D1D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72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DA26-5974-0541-9BCD-685769D1D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8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</a:t>
            </a:r>
            <a:r>
              <a:rPr lang="en-US" baseline="0" dirty="0" smtClean="0"/>
              <a:t> two tumors may not have any mutations in common, they may share the networks affected by these mutations.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DA26-5974-0541-9BCD-685769D1D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63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 the ability of NBS to recover</a:t>
            </a:r>
            <a:r>
              <a:rPr lang="en-US" baseline="0" dirty="0" smtClean="0"/>
              <a:t> the correct subtype assignment in comparison to a standard </a:t>
            </a:r>
            <a:r>
              <a:rPr lang="en-US" baseline="0" smtClean="0"/>
              <a:t>consensus clustering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DA26-5974-0541-9BCD-685769D1D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2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Biological</a:t>
            </a:r>
            <a:r>
              <a:rPr lang="en-US" baseline="0" dirty="0" smtClean="0"/>
              <a:t> importance of the identified subtypes (whether they are predictive of observed clinical data)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DA26-5974-0541-9BCD-685769D1D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7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the NBS</a:t>
            </a:r>
            <a:r>
              <a:rPr lang="en-US" baseline="0" dirty="0" smtClean="0"/>
              <a:t> subtypes to those derived from other data types, including copy number variation, methylation, mRNA expression, microRNA expression and </a:t>
            </a:r>
            <a:r>
              <a:rPr lang="en-US" baseline="0" smtClean="0"/>
              <a:t>protein profiles.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DA26-5974-0541-9BCD-685769D1D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37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for NBS to be applicable to new patients no in the TCGA,</a:t>
            </a:r>
            <a:r>
              <a:rPr lang="en-US" baseline="0" dirty="0" smtClean="0"/>
              <a:t> it is necessary to find a way to assign a patient to one of the existing NBS subtypes. mRNA expression data are more widely available, so they tested whether they can assign a new patient to these subtypes using </a:t>
            </a:r>
            <a:r>
              <a:rPr lang="en-US" baseline="0" smtClean="0"/>
              <a:t>expression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DA26-5974-0541-9BCD-685769D1D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78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effect of removing mutations judged</a:t>
            </a:r>
            <a:r>
              <a:rPr lang="en-US" baseline="0" dirty="0" smtClean="0"/>
              <a:t> to be nonfunctional in </a:t>
            </a:r>
            <a:r>
              <a:rPr lang="en-US" baseline="0" smtClean="0"/>
              <a:t>cancer 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8DA26-5974-0541-9BCD-685769D1D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7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D8B-0222-5F47-88CF-F6F4E6059F3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D5F8-ECD0-E542-9F89-07219D42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D8B-0222-5F47-88CF-F6F4E6059F3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D5F8-ECD0-E542-9F89-07219D42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9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D8B-0222-5F47-88CF-F6F4E6059F3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D5F8-ECD0-E542-9F89-07219D42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D8B-0222-5F47-88CF-F6F4E6059F3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D5F8-ECD0-E542-9F89-07219D42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D8B-0222-5F47-88CF-F6F4E6059F3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D5F8-ECD0-E542-9F89-07219D42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D8B-0222-5F47-88CF-F6F4E6059F3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D5F8-ECD0-E542-9F89-07219D42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D8B-0222-5F47-88CF-F6F4E6059F3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D5F8-ECD0-E542-9F89-07219D42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8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D8B-0222-5F47-88CF-F6F4E6059F3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D5F8-ECD0-E542-9F89-07219D42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9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D8B-0222-5F47-88CF-F6F4E6059F3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D5F8-ECD0-E542-9F89-07219D42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0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D8B-0222-5F47-88CF-F6F4E6059F3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D5F8-ECD0-E542-9F89-07219D42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6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D7D8B-0222-5F47-88CF-F6F4E6059F3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D5F8-ECD0-E542-9F89-07219D42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4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D7D8B-0222-5F47-88CF-F6F4E6059F38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D5F8-ECD0-E542-9F89-07219D424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Network-based stratification of tumor mutations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Matan</a:t>
            </a:r>
            <a:r>
              <a:rPr lang="en-US" dirty="0" smtClean="0"/>
              <a:t> </a:t>
            </a:r>
            <a:r>
              <a:rPr lang="en-US" dirty="0" err="1" smtClean="0"/>
              <a:t>Hofree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Results- NBS of somatic tumor mutations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8156" r="-18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75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983" r="-37983"/>
          <a:stretch>
            <a:fillRect/>
          </a:stretch>
        </p:blipFill>
        <p:spPr>
          <a:xfrm>
            <a:off x="152400" y="711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95221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10484" b="-10484"/>
          <a:stretch>
            <a:fillRect/>
          </a:stretch>
        </p:blipFill>
        <p:spPr>
          <a:xfrm>
            <a:off x="355600" y="14224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635000" y="165100"/>
            <a:ext cx="753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Results-Predictive power and overlap of subtypes derived from different TCGA datasets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18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r>
              <a:rPr lang="en-US" sz="3200" dirty="0" smtClean="0"/>
              <a:t>Network view of genes with high network-smoothed mutation scores in </a:t>
            </a:r>
            <a:r>
              <a:rPr lang="en-US" sz="3200" dirty="0" err="1" smtClean="0"/>
              <a:t>HumanNet</a:t>
            </a:r>
            <a:r>
              <a:rPr lang="en-US" sz="3200" dirty="0" smtClean="0"/>
              <a:t> ovarian cancer type 1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857" r="-11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507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mutation-derived subtypes to expression signatures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27731" b="-277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5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of different types of mutations on stratification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64340" b="-64340"/>
          <a:stretch>
            <a:fillRect/>
          </a:stretch>
        </p:blipFill>
        <p:spPr>
          <a:xfrm>
            <a:off x="457200" y="9017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2354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Tumor stratification: to divide a heterogeneous population into clinically and biologically meaningful subtypes based on molecular profiles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63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attempts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Glioblastma and breast cancer – mRNA expression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Colorectal adenocarcinoma and small-cell lung cancer – expression data </a:t>
            </a:r>
            <a:r>
              <a:rPr lang="en-US" b="1" dirty="0" smtClean="0"/>
              <a:t>not</a:t>
            </a:r>
            <a:r>
              <a:rPr lang="en-US" dirty="0" smtClean="0"/>
              <a:t> correlate with clinical phenotype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Somatic mutation profile</a:t>
            </a:r>
            <a:endParaRPr lang="en-US" dirty="0"/>
          </a:p>
        </p:txBody>
      </p:sp>
      <p:pic>
        <p:nvPicPr>
          <p:cNvPr id="4" name="Picture 3" descr="Screen Shot 2015-04-02 at 6.22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30" y="2766463"/>
            <a:ext cx="7242170" cy="39107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the genome or </a:t>
            </a:r>
            <a:r>
              <a:rPr lang="en-US" dirty="0" err="1" smtClean="0"/>
              <a:t>exome</a:t>
            </a:r>
            <a:r>
              <a:rPr lang="en-US" dirty="0" smtClean="0"/>
              <a:t> of a patient’s tumor to that of the germ line</a:t>
            </a:r>
          </a:p>
          <a:p>
            <a:endParaRPr lang="en-US" dirty="0"/>
          </a:p>
          <a:p>
            <a:r>
              <a:rPr lang="en-US" dirty="0" smtClean="0"/>
              <a:t>Sparse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network-based stratification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36" r="136"/>
          <a:stretch>
            <a:fillRect/>
          </a:stretch>
        </p:blipFill>
        <p:spPr>
          <a:xfrm>
            <a:off x="374995" y="1703883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938867" y="1837267"/>
            <a:ext cx="1380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Binary (1,0)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366" y="367671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Public Interaction network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3943" y="3320534"/>
            <a:ext cx="91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0173" y="3320534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90060" y="3320534"/>
            <a:ext cx="87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4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3586" r="-63586"/>
          <a:stretch>
            <a:fillRect/>
          </a:stretch>
        </p:blipFill>
        <p:spPr>
          <a:xfrm>
            <a:off x="-1473200" y="279400"/>
            <a:ext cx="11153690" cy="6134100"/>
          </a:xfrm>
        </p:spPr>
      </p:pic>
    </p:spTree>
    <p:extLst>
      <p:ext uri="{BB962C8B-B14F-4D97-AF65-F5344CB8AC3E}">
        <p14:creationId xmlns:p14="http://schemas.microsoft.com/office/powerpoint/2010/main" val="33027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t+1</a:t>
            </a:r>
            <a:r>
              <a:rPr lang="en-US" dirty="0" smtClean="0"/>
              <a:t> = α</a:t>
            </a:r>
            <a:r>
              <a:rPr lang="en-US" dirty="0" err="1" smtClean="0"/>
              <a:t>F</a:t>
            </a:r>
            <a:r>
              <a:rPr lang="en-US" baseline="-25000" dirty="0" err="1" smtClean="0"/>
              <a:t>t</a:t>
            </a:r>
            <a:r>
              <a:rPr lang="en-US" dirty="0" err="1" smtClean="0"/>
              <a:t>A</a:t>
            </a:r>
            <a:r>
              <a:rPr lang="en-US" dirty="0" smtClean="0"/>
              <a:t> + (1-α)F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: patients * genes matrix</a:t>
            </a:r>
          </a:p>
          <a:p>
            <a:pPr marL="0" indent="0">
              <a:buNone/>
            </a:pPr>
            <a:r>
              <a:rPr lang="en-US" dirty="0" smtClean="0"/>
              <a:t>A: adjacency matrix of the gene interaction network (STRING, </a:t>
            </a:r>
            <a:r>
              <a:rPr lang="en-US" dirty="0" err="1" smtClean="0"/>
              <a:t>HumanNet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PathwayCommons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α: tuning factor that determines how far a mutation signal can diffuse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Network-regularized NMF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417638"/>
            <a:ext cx="7378700" cy="1122362"/>
          </a:xfrm>
        </p:spPr>
        <p:txBody>
          <a:bodyPr>
            <a:normAutofit fontScale="32500" lnSpcReduction="20000"/>
          </a:bodyPr>
          <a:lstStyle/>
          <a:p>
            <a:r>
              <a:rPr lang="en-US" sz="9800" dirty="0" smtClean="0"/>
              <a:t>Min || F – WH ||</a:t>
            </a:r>
            <a:r>
              <a:rPr lang="en-US" sz="9800" baseline="30000" dirty="0" smtClean="0"/>
              <a:t>2 </a:t>
            </a:r>
            <a:r>
              <a:rPr lang="en-US" sz="9800" dirty="0" smtClean="0"/>
              <a:t>+ trace(</a:t>
            </a:r>
            <a:r>
              <a:rPr lang="en-US" sz="9800" dirty="0" err="1" smtClean="0"/>
              <a:t>W</a:t>
            </a:r>
            <a:r>
              <a:rPr lang="en-US" sz="9800" baseline="30000" dirty="0" err="1" smtClean="0"/>
              <a:t>t</a:t>
            </a:r>
            <a:r>
              <a:rPr lang="en-US" sz="9800" dirty="0" err="1" smtClean="0"/>
              <a:t>KW</a:t>
            </a:r>
            <a:r>
              <a:rPr lang="en-US" sz="9800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latin typeface="Wingdings"/>
                <a:ea typeface="Wingdings"/>
                <a:cs typeface="Wingdings"/>
              </a:rPr>
              <a:t>   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54318" y="1827768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</a:rPr>
              <a:t>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3500" y="2197100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Patient * gene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57500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W: a collection of basis vectors, “</a:t>
            </a:r>
            <a:r>
              <a:rPr lang="en-US" dirty="0" err="1" smtClean="0"/>
              <a:t>metagenes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H:  the basis of vector loading</a:t>
            </a:r>
          </a:p>
          <a:p>
            <a:r>
              <a:rPr lang="en-US" dirty="0" smtClean="0"/>
              <a:t>Trace</a:t>
            </a:r>
            <a:r>
              <a:rPr lang="en-US" dirty="0"/>
              <a:t>(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 err="1"/>
              <a:t>KW</a:t>
            </a:r>
            <a:r>
              <a:rPr lang="en-US" dirty="0" smtClean="0"/>
              <a:t>): constrain the basis vectors(W) to respect local network neighborhoods</a:t>
            </a:r>
          </a:p>
          <a:p>
            <a:r>
              <a:rPr lang="en-US" dirty="0" smtClean="0"/>
              <a:t>K: derived from the original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Assessment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11491" b="-11491"/>
          <a:stretch>
            <a:fillRect/>
          </a:stretch>
        </p:blipFill>
        <p:spPr>
          <a:xfrm>
            <a:off x="457200" y="17351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96900" y="1273473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K=4</a:t>
            </a:r>
          </a:p>
          <a:p>
            <a:r>
              <a:rPr lang="en-US" dirty="0" smtClean="0"/>
              <a:t>Driver mutation f: 0% to 15%</a:t>
            </a:r>
          </a:p>
          <a:p>
            <a:r>
              <a:rPr lang="en-US" dirty="0" smtClean="0"/>
              <a:t>The size of network modules: 10-250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9662</TotalTime>
  <Words>441</Words>
  <Application>Microsoft Office PowerPoint</Application>
  <PresentationFormat>On-screen Show (4:3)</PresentationFormat>
  <Paragraphs>61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Network-based stratification of tumor mutations</vt:lpstr>
      <vt:lpstr>Goal</vt:lpstr>
      <vt:lpstr>Previous attempts</vt:lpstr>
      <vt:lpstr>Somatic mutation profile</vt:lpstr>
      <vt:lpstr>Overview of network-based stratification</vt:lpstr>
      <vt:lpstr>PowerPoint Presentation</vt:lpstr>
      <vt:lpstr>Network smoothing</vt:lpstr>
      <vt:lpstr>Network-regularized NMF</vt:lpstr>
      <vt:lpstr>Simulation Assessment </vt:lpstr>
      <vt:lpstr>Results- NBS of somatic tumor mutations</vt:lpstr>
      <vt:lpstr>PowerPoint Presentation</vt:lpstr>
      <vt:lpstr>PowerPoint Presentation</vt:lpstr>
      <vt:lpstr>Network view of genes with high network-smoothed mutation scores in HumanNet ovarian cancer type 1 </vt:lpstr>
      <vt:lpstr>From mutation-derived subtypes to expression signatures</vt:lpstr>
      <vt:lpstr>Effects of different types of mutations on stratification</vt:lpstr>
    </vt:vector>
  </TitlesOfParts>
  <Company>University of Wisconsin - 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Network-based stratification of tumor mutations</dc:title>
  <dc:creator>Bucky Badger</dc:creator>
  <cp:lastModifiedBy>Anthony Gitter</cp:lastModifiedBy>
  <cp:revision>44</cp:revision>
  <dcterms:created xsi:type="dcterms:W3CDTF">2015-04-02T22:35:31Z</dcterms:created>
  <dcterms:modified xsi:type="dcterms:W3CDTF">2015-04-09T20:34:17Z</dcterms:modified>
</cp:coreProperties>
</file>