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88" r:id="rId5"/>
    <p:sldId id="287" r:id="rId6"/>
    <p:sldId id="291" r:id="rId7"/>
    <p:sldId id="289" r:id="rId8"/>
    <p:sldId id="290" r:id="rId9"/>
    <p:sldId id="295" r:id="rId10"/>
    <p:sldId id="292" r:id="rId11"/>
    <p:sldId id="293" r:id="rId12"/>
    <p:sldId id="294" r:id="rId13"/>
    <p:sldId id="303" r:id="rId14"/>
    <p:sldId id="306" r:id="rId15"/>
    <p:sldId id="304" r:id="rId16"/>
    <p:sldId id="305" r:id="rId17"/>
    <p:sldId id="309" r:id="rId18"/>
    <p:sldId id="298" r:id="rId19"/>
    <p:sldId id="307" r:id="rId20"/>
    <p:sldId id="297" r:id="rId21"/>
    <p:sldId id="299" r:id="rId22"/>
    <p:sldId id="301" r:id="rId23"/>
    <p:sldId id="300" r:id="rId24"/>
    <p:sldId id="302" r:id="rId25"/>
    <p:sldId id="285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3" autoAdjust="0"/>
    <p:restoredTop sz="94660"/>
  </p:normalViewPr>
  <p:slideViewPr>
    <p:cSldViewPr snapToGrid="0">
      <p:cViewPr>
        <p:scale>
          <a:sx n="75" d="100"/>
          <a:sy n="75" d="100"/>
        </p:scale>
        <p:origin x="1853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E7CD-D1B9-4DAD-8E34-5A72D9DD8049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plos.org/ploscompbiol/article?id=10.1371/journal.pcbi.100288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108/2/882.long" TargetMode="External"/><Relationship Id="rId7" Type="http://schemas.openxmlformats.org/officeDocument/2006/relationships/hyperlink" Target="http://msb.embopress.org/content/10/11/759" TargetMode="External"/><Relationship Id="rId2" Type="http://schemas.openxmlformats.org/officeDocument/2006/relationships/hyperlink" Target="http://online.liebertpub.com/doi/full/10.1089/cmb.2012.00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informatics.oxfordjournals.org/content/23/13/i359.long" TargetMode="External"/><Relationship Id="rId5" Type="http://schemas.openxmlformats.org/officeDocument/2006/relationships/hyperlink" Target="http://bioinformatics.oxfordjournals.org/content/28/12/i49.full" TargetMode="External"/><Relationship Id="rId4" Type="http://schemas.openxmlformats.org/officeDocument/2006/relationships/hyperlink" Target="http://link.springer.com/chapter/10.1007/978-3-540-73060-6_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ar.oxfordjournals.org/content/39/4/e22.full" TargetMode="External"/><Relationship Id="rId2" Type="http://schemas.openxmlformats.org/officeDocument/2006/relationships/hyperlink" Target="http://online.liebertpub.com/doi/abs/10.1089/1066527041410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b.embopress.org/content/5/1/248" TargetMode="External"/><Relationship Id="rId5" Type="http://schemas.openxmlformats.org/officeDocument/2006/relationships/hyperlink" Target="http://www.nature.com/ng/journal/v41/n3/full/ng.337.html" TargetMode="External"/><Relationship Id="rId4" Type="http://schemas.openxmlformats.org/officeDocument/2006/relationships/hyperlink" Target="http://www.genome.org/cgi/doi/10.1101/gr.138628.11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cientific.com/doi/abs/10.1142/9789814583220_0005" TargetMode="External"/><Relationship Id="rId2" Type="http://schemas.openxmlformats.org/officeDocument/2006/relationships/hyperlink" Target="http://pubs.rsc.org/en/Content/ArticleLanding/2012/IB/c2ib20072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s.plos.org/ploscompbiol/article?id=10.1371/journal.pcbi.1003323" TargetMode="External"/><Relationship Id="rId4" Type="http://schemas.openxmlformats.org/officeDocument/2006/relationships/hyperlink" Target="http://journals.plos.org/ploscompbiol/article?id=10.1371/journal.pcbi.100394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39/6127/1546.ful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aenkel-nsf.csbi.mit.edu/omicsintegrato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Linking Proteomic and Transcriptional Data through the </a:t>
            </a:r>
            <a:r>
              <a:rPr lang="en-US" sz="4400" b="1" dirty="0" err="1"/>
              <a:t>Interactome</a:t>
            </a:r>
            <a:r>
              <a:rPr lang="en-US" sz="4400" b="1" dirty="0"/>
              <a:t> and </a:t>
            </a:r>
            <a:r>
              <a:rPr lang="en-US" sz="4400" b="1" dirty="0" err="1"/>
              <a:t>Epigenome</a:t>
            </a:r>
            <a:r>
              <a:rPr lang="en-US" sz="4400" b="1" dirty="0"/>
              <a:t> Reveals a Map of Oncogene-induced Signaling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5955"/>
            <a:ext cx="6858000" cy="2195421"/>
          </a:xfrm>
        </p:spPr>
        <p:txBody>
          <a:bodyPr>
            <a:normAutofit/>
          </a:bodyPr>
          <a:lstStyle/>
          <a:p>
            <a:r>
              <a:rPr lang="en-US" dirty="0" smtClean="0"/>
              <a:t>Anthony Gitter</a:t>
            </a:r>
          </a:p>
          <a:p>
            <a:r>
              <a:rPr lang="en-US" dirty="0" smtClean="0"/>
              <a:t>Cancer Bioinformatics (BMI 826/CS 838)</a:t>
            </a:r>
          </a:p>
          <a:p>
            <a:r>
              <a:rPr lang="en-US" dirty="0" smtClean="0"/>
              <a:t>April 16, 2015</a:t>
            </a:r>
          </a:p>
          <a:p>
            <a:endParaRPr lang="en-US" dirty="0" smtClean="0"/>
          </a:p>
          <a:p>
            <a:r>
              <a:rPr lang="en-US" sz="1900" dirty="0" smtClean="0"/>
              <a:t>All figures and quotes from </a:t>
            </a:r>
            <a:r>
              <a:rPr lang="en-US" sz="1900" dirty="0" smtClean="0">
                <a:hlinkClick r:id="rId2"/>
              </a:rPr>
              <a:t>Huang2013</a:t>
            </a:r>
            <a:r>
              <a:rPr lang="en-US" sz="1900" dirty="0" smtClean="0"/>
              <a:t> unless noted otherwise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579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identify subnetwork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 r="44221"/>
          <a:stretch/>
        </p:blipFill>
        <p:spPr>
          <a:xfrm>
            <a:off x="229114" y="1388961"/>
            <a:ext cx="8775989" cy="51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PCST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off-the-shelf Steiner tree solver</a:t>
            </a:r>
          </a:p>
          <a:p>
            <a:r>
              <a:rPr lang="en-US" dirty="0" smtClean="0"/>
              <a:t>Solver creates an integer program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45038" y="1825625"/>
            <a:ext cx="6356769" cy="1683355"/>
            <a:chOff x="952106" y="1763560"/>
            <a:chExt cx="6356769" cy="1683355"/>
          </a:xfrm>
        </p:grpSpPr>
        <p:sp>
          <p:nvSpPr>
            <p:cNvPr id="5" name="Rectangle 4"/>
            <p:cNvSpPr/>
            <p:nvPr/>
          </p:nvSpPr>
          <p:spPr>
            <a:xfrm>
              <a:off x="3488532" y="1763562"/>
              <a:ext cx="940594" cy="70500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1362" y="1763561"/>
              <a:ext cx="207169" cy="705001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81537" y="1763560"/>
              <a:ext cx="876301" cy="70500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9006" y="3077583"/>
              <a:ext cx="3131370" cy="369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Penalty for omitted prize nodes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31264" y="2587764"/>
              <a:ext cx="2277611" cy="36933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Cost of selected edges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2106" y="2587764"/>
              <a:ext cx="2702599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Prize vs. edge cost tradeoff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8007" y="1825627"/>
                <a:ext cx="3101682" cy="716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007" y="1825627"/>
                <a:ext cx="3101682" cy="7160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8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EGRFvIII</a:t>
            </a:r>
            <a:r>
              <a:rPr lang="en-US" dirty="0" smtClean="0"/>
              <a:t> signaling pathway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4" y="1400624"/>
            <a:ext cx="7476751" cy="5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with other network approaches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9421" b="67260"/>
          <a:stretch/>
        </p:blipFill>
        <p:spPr>
          <a:xfrm>
            <a:off x="724475" y="1889760"/>
            <a:ext cx="7695050" cy="33121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645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compare to xenograft phosphorylation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pathway structure for validation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40741" r="75788" b="42370"/>
          <a:stretch/>
        </p:blipFill>
        <p:spPr>
          <a:xfrm>
            <a:off x="3190239" y="2748170"/>
            <a:ext cx="2763520" cy="265182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Which proteins to test?</a:t>
            </a:r>
          </a:p>
          <a:p>
            <a:r>
              <a:rPr lang="en-US" dirty="0" smtClean="0"/>
              <a:t>What are appropriate negative controls?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19729" y="5357312"/>
                <a:ext cx="3760132" cy="834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29" y="5357312"/>
                <a:ext cx="3760132" cy="834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3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tiers of proteins to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1690689"/>
            <a:ext cx="8666480" cy="48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Inhibitor viability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U87H cells very sensitive to inhibiting high-ranked targets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60444"/>
          <a:stretch/>
        </p:blipFill>
        <p:spPr>
          <a:xfrm>
            <a:off x="934273" y="2934494"/>
            <a:ext cx="7275454" cy="3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Inhibitor viability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of 4 top targets more toxic in U87H</a:t>
            </a:r>
          </a:p>
          <a:p>
            <a:r>
              <a:rPr lang="en-US" dirty="0" smtClean="0"/>
              <a:t>1 of 3 lower targets more toxic, requires high dose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7" b="178"/>
          <a:stretch/>
        </p:blipFill>
        <p:spPr>
          <a:xfrm>
            <a:off x="1433731" y="2941320"/>
            <a:ext cx="5617756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ChIP-seq</a:t>
            </a:r>
            <a:r>
              <a:rPr lang="en-US" dirty="0" smtClean="0"/>
              <a:t> to explore EP300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EP300 is a Steiner node, top-ranked TF</a:t>
            </a:r>
          </a:p>
          <a:p>
            <a:r>
              <a:rPr lang="en-US" dirty="0" smtClean="0"/>
              <a:t>Find its targets include </a:t>
            </a:r>
            <a:r>
              <a:rPr lang="en-US" dirty="0"/>
              <a:t>epithelial-mesenchymal </a:t>
            </a:r>
            <a:r>
              <a:rPr lang="en-US" dirty="0" smtClean="0"/>
              <a:t>transformation markers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51111"/>
          <a:stretch/>
        </p:blipFill>
        <p:spPr>
          <a:xfrm>
            <a:off x="1371600" y="3375851"/>
            <a:ext cx="6411809" cy="34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PCST versus other pathway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MEMo</a:t>
            </a:r>
            <a:r>
              <a:rPr lang="en-US" dirty="0"/>
              <a:t> </a:t>
            </a:r>
            <a:r>
              <a:rPr lang="en-US" dirty="0" smtClean="0"/>
              <a:t>/ Multi-</a:t>
            </a:r>
            <a:r>
              <a:rPr lang="en-US" dirty="0" err="1" smtClean="0"/>
              <a:t>Dendrix</a:t>
            </a:r>
            <a:r>
              <a:rPr lang="en-US" dirty="0" smtClean="0"/>
              <a:t> (mutual exclusivity)</a:t>
            </a:r>
          </a:p>
          <a:p>
            <a:r>
              <a:rPr lang="en-US" dirty="0" smtClean="0"/>
              <a:t>RPPA regression</a:t>
            </a:r>
          </a:p>
          <a:p>
            <a:r>
              <a:rPr lang="en-US" dirty="0" smtClean="0"/>
              <a:t>GSEA / PARADIGM (pathway enrichment / activity)</a:t>
            </a:r>
          </a:p>
          <a:p>
            <a:r>
              <a:rPr lang="en-US" dirty="0" err="1" smtClean="0"/>
              <a:t>HotNet</a:t>
            </a:r>
            <a:r>
              <a:rPr lang="en-US" dirty="0" smtClean="0"/>
              <a:t> / NBS (network diffusion)</a:t>
            </a:r>
          </a:p>
          <a:p>
            <a:r>
              <a:rPr lang="en-US" dirty="0" err="1" smtClean="0"/>
              <a:t>ActiveDriver</a:t>
            </a:r>
            <a:r>
              <a:rPr lang="en-US" dirty="0" smtClean="0"/>
              <a:t> (phosphorylation impact)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Prize-Collecting Steiner Tree (PCST)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needed to determine how heterogeneous drivers lead to cancer-related phenotypes</a:t>
            </a:r>
          </a:p>
          <a:p>
            <a:r>
              <a:rPr lang="en-US" dirty="0" smtClean="0"/>
              <a:t>PCST focuses on learning pathway structure</a:t>
            </a:r>
          </a:p>
        </p:txBody>
      </p:sp>
    </p:spTree>
    <p:extLst>
      <p:ext uri="{BB962C8B-B14F-4D97-AF65-F5344CB8AC3E}">
        <p14:creationId xmlns:p14="http://schemas.microsoft.com/office/powerpoint/2010/main" val="3472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Multi-sample Prize-Collecting Steiner Forest (Multi-PCSF)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PCST =&gt; PCSF: allow multiple disjoint trees</a:t>
            </a:r>
          </a:p>
          <a:p>
            <a:r>
              <a:rPr lang="en-US" dirty="0" smtClean="0"/>
              <a:t>PCSF =&gt; Multi-PCSF: jointly optimize pathways for many related samples (e.g. tumors)</a:t>
            </a:r>
          </a:p>
          <a:p>
            <a:r>
              <a:rPr lang="en-US" dirty="0" smtClean="0"/>
              <a:t>Approximate optimization with belief propagation instead of integer program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8697" y="4379170"/>
            <a:ext cx="1445646" cy="1576792"/>
            <a:chOff x="2213092" y="2010470"/>
            <a:chExt cx="2098324" cy="2288679"/>
          </a:xfrm>
        </p:grpSpPr>
        <p:sp>
          <p:nvSpPr>
            <p:cNvPr id="5" name="Oval 4"/>
            <p:cNvSpPr/>
            <p:nvPr/>
          </p:nvSpPr>
          <p:spPr>
            <a:xfrm>
              <a:off x="2976504" y="2468563"/>
              <a:ext cx="571500" cy="571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n-US" baseline="-25000" dirty="0"/>
                <a:t>i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13092" y="3727649"/>
              <a:ext cx="571500" cy="571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 smtClean="0"/>
                <a:t>v</a:t>
              </a:r>
              <a:r>
                <a:rPr lang="en-US" baseline="-25000" dirty="0" err="1" smtClean="0"/>
                <a:t>j</a:t>
              </a:r>
              <a:endParaRPr lang="en-US" baseline="-25000" dirty="0"/>
            </a:p>
          </p:txBody>
        </p:sp>
        <p:cxnSp>
          <p:nvCxnSpPr>
            <p:cNvPr id="7" name="Straight Connector 6"/>
            <p:cNvCxnSpPr>
              <a:stCxn id="5" idx="3"/>
              <a:endCxn id="6" idx="0"/>
            </p:cNvCxnSpPr>
            <p:nvPr/>
          </p:nvCxnSpPr>
          <p:spPr>
            <a:xfrm flipH="1">
              <a:off x="2498842" y="2956369"/>
              <a:ext cx="561356" cy="77128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5" idx="0"/>
            </p:cNvCxnSpPr>
            <p:nvPr/>
          </p:nvCxnSpPr>
          <p:spPr>
            <a:xfrm flipH="1" flipV="1">
              <a:off x="3262253" y="2090211"/>
              <a:ext cx="1" cy="37835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739916" y="3727649"/>
              <a:ext cx="571500" cy="571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 smtClean="0"/>
                <a:t>v</a:t>
              </a:r>
              <a:r>
                <a:rPr lang="en-US" baseline="-25000" dirty="0" err="1" smtClean="0"/>
                <a:t>l</a:t>
              </a:r>
              <a:endParaRPr lang="en-US" baseline="-25000" dirty="0"/>
            </a:p>
          </p:txBody>
        </p:sp>
        <p:cxnSp>
          <p:nvCxnSpPr>
            <p:cNvPr id="10" name="Straight Connector 9"/>
            <p:cNvCxnSpPr>
              <a:stCxn id="5" idx="5"/>
              <a:endCxn id="9" idx="0"/>
            </p:cNvCxnSpPr>
            <p:nvPr/>
          </p:nvCxnSpPr>
          <p:spPr>
            <a:xfrm>
              <a:off x="3464310" y="2956369"/>
              <a:ext cx="561356" cy="77128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976504" y="3727649"/>
              <a:ext cx="571500" cy="571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dirty="0" err="1" smtClean="0"/>
                <a:t>v</a:t>
              </a:r>
              <a:r>
                <a:rPr lang="en-US" baseline="-25000" dirty="0" err="1" smtClean="0"/>
                <a:t>k</a:t>
              </a:r>
              <a:endParaRPr lang="en-US" baseline="-25000" dirty="0"/>
            </a:p>
          </p:txBody>
        </p:sp>
        <p:cxnSp>
          <p:nvCxnSpPr>
            <p:cNvPr id="12" name="Straight Connector 11"/>
            <p:cNvCxnSpPr>
              <a:stCxn id="5" idx="4"/>
              <a:endCxn id="11" idx="0"/>
            </p:cNvCxnSpPr>
            <p:nvPr/>
          </p:nvCxnSpPr>
          <p:spPr>
            <a:xfrm>
              <a:off x="3262254" y="3040063"/>
              <a:ext cx="0" cy="68758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200919" y="2010470"/>
              <a:ext cx="114300" cy="1143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919" y="3342010"/>
              <a:ext cx="114300" cy="1143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44455" y="3344163"/>
              <a:ext cx="114300" cy="1143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69759" y="3342009"/>
              <a:ext cx="114300" cy="1143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8246" y="4457917"/>
            <a:ext cx="743893" cy="867451"/>
            <a:chOff x="4198726" y="1775677"/>
            <a:chExt cx="743893" cy="86745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664075" y="1775677"/>
              <a:ext cx="0" cy="2368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785076" y="2302257"/>
              <a:ext cx="157543" cy="2080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664075" y="2406271"/>
              <a:ext cx="0" cy="2368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198726" y="2302256"/>
              <a:ext cx="157543" cy="2080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166689" y="4447989"/>
            <a:ext cx="743893" cy="867451"/>
            <a:chOff x="5573294" y="1900142"/>
            <a:chExt cx="743893" cy="867451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038643" y="1900142"/>
              <a:ext cx="0" cy="2368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6159644" y="2426722"/>
              <a:ext cx="157543" cy="20802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038643" y="2530736"/>
              <a:ext cx="0" cy="2368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573294" y="2426721"/>
              <a:ext cx="157543" cy="20802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7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PCST formulation</a:t>
            </a:r>
            <a:endParaRPr lang="en-US" dirty="0"/>
          </a:p>
        </p:txBody>
      </p:sp>
      <p:sp>
        <p:nvSpPr>
          <p:cNvPr id="60" name="Text Box 74"/>
          <p:cNvSpPr txBox="1">
            <a:spLocks noChangeArrowheads="1"/>
          </p:cNvSpPr>
          <p:nvPr/>
        </p:nvSpPr>
        <p:spPr bwMode="auto">
          <a:xfrm>
            <a:off x="417747" y="1969218"/>
            <a:ext cx="2073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Protein-protein interactions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8" name="Oval 65"/>
          <p:cNvSpPr>
            <a:spLocks noChangeAspect="1" noChangeArrowheads="1"/>
          </p:cNvSpPr>
          <p:nvPr/>
        </p:nvSpPr>
        <p:spPr bwMode="auto">
          <a:xfrm>
            <a:off x="3330259" y="3541396"/>
            <a:ext cx="220663" cy="207963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  Alteration</a:t>
            </a:r>
          </a:p>
        </p:txBody>
      </p:sp>
      <p:sp>
        <p:nvSpPr>
          <p:cNvPr id="169" name="Oval 65"/>
          <p:cNvSpPr>
            <a:spLocks noChangeAspect="1" noChangeArrowheads="1"/>
          </p:cNvSpPr>
          <p:nvPr/>
        </p:nvSpPr>
        <p:spPr bwMode="auto">
          <a:xfrm>
            <a:off x="4955223" y="3541395"/>
            <a:ext cx="220663" cy="207963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  No data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552700" y="1493520"/>
            <a:ext cx="4233062" cy="1749425"/>
            <a:chOff x="2552700" y="1493520"/>
            <a:chExt cx="4233062" cy="1749425"/>
          </a:xfrm>
        </p:grpSpPr>
        <p:cxnSp>
          <p:nvCxnSpPr>
            <p:cNvPr id="171" name="AutoShape 8"/>
            <p:cNvCxnSpPr>
              <a:cxnSpLocks noChangeAspect="1" noChangeShapeType="1"/>
              <a:stCxn id="204" idx="2"/>
              <a:endCxn id="200" idx="7"/>
            </p:cNvCxnSpPr>
            <p:nvPr/>
          </p:nvCxnSpPr>
          <p:spPr bwMode="auto">
            <a:xfrm flipH="1">
              <a:off x="3198248" y="1606233"/>
              <a:ext cx="899090" cy="428067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2" name="AutoShape 11"/>
            <p:cNvCxnSpPr>
              <a:cxnSpLocks noChangeAspect="1" noChangeShapeType="1"/>
              <a:stCxn id="201" idx="5"/>
              <a:endCxn id="200" idx="0"/>
            </p:cNvCxnSpPr>
            <p:nvPr/>
          </p:nvCxnSpPr>
          <p:spPr bwMode="auto">
            <a:xfrm>
              <a:off x="2868613" y="1685608"/>
              <a:ext cx="252412" cy="315912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3" name="AutoShape 22"/>
            <p:cNvCxnSpPr>
              <a:cxnSpLocks noChangeAspect="1" noChangeShapeType="1"/>
              <a:stCxn id="204" idx="5"/>
              <a:endCxn id="220" idx="0"/>
            </p:cNvCxnSpPr>
            <p:nvPr/>
          </p:nvCxnSpPr>
          <p:spPr bwMode="auto">
            <a:xfrm>
              <a:off x="4286250" y="1685608"/>
              <a:ext cx="498475" cy="36512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4" name="AutoShape 28"/>
            <p:cNvCxnSpPr>
              <a:cxnSpLocks noChangeAspect="1" noChangeShapeType="1"/>
            </p:cNvCxnSpPr>
            <p:nvPr/>
          </p:nvCxnSpPr>
          <p:spPr bwMode="auto">
            <a:xfrm flipH="1">
              <a:off x="4776788" y="2733358"/>
              <a:ext cx="7937" cy="28257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5" name="AutoShape 29"/>
            <p:cNvCxnSpPr>
              <a:cxnSpLocks noChangeAspect="1" noChangeShapeType="1"/>
              <a:stCxn id="220" idx="4"/>
            </p:cNvCxnSpPr>
            <p:nvPr/>
          </p:nvCxnSpPr>
          <p:spPr bwMode="auto">
            <a:xfrm>
              <a:off x="4784725" y="2276158"/>
              <a:ext cx="0" cy="23177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6" name="AutoShape 30"/>
            <p:cNvCxnSpPr>
              <a:cxnSpLocks noChangeAspect="1" noChangeShapeType="1"/>
              <a:stCxn id="200" idx="4"/>
              <a:endCxn id="202" idx="0"/>
            </p:cNvCxnSpPr>
            <p:nvPr/>
          </p:nvCxnSpPr>
          <p:spPr bwMode="auto">
            <a:xfrm>
              <a:off x="3121025" y="2225358"/>
              <a:ext cx="0" cy="28257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7" name="AutoShape 31"/>
            <p:cNvCxnSpPr>
              <a:cxnSpLocks noChangeAspect="1" noChangeShapeType="1"/>
              <a:stCxn id="202" idx="4"/>
            </p:cNvCxnSpPr>
            <p:nvPr/>
          </p:nvCxnSpPr>
          <p:spPr bwMode="auto">
            <a:xfrm>
              <a:off x="3121025" y="2733358"/>
              <a:ext cx="96838" cy="284162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8" name="AutoShape 36"/>
            <p:cNvCxnSpPr>
              <a:cxnSpLocks noChangeAspect="1" noChangeShapeType="1"/>
              <a:stCxn id="206" idx="4"/>
              <a:endCxn id="208" idx="0"/>
            </p:cNvCxnSpPr>
            <p:nvPr/>
          </p:nvCxnSpPr>
          <p:spPr bwMode="auto">
            <a:xfrm>
              <a:off x="5407025" y="2544445"/>
              <a:ext cx="133350" cy="347663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79" name="AutoShape 37"/>
            <p:cNvCxnSpPr>
              <a:cxnSpLocks noChangeAspect="1" noChangeShapeType="1"/>
              <a:stCxn id="219" idx="4"/>
              <a:endCxn id="207" idx="0"/>
            </p:cNvCxnSpPr>
            <p:nvPr/>
          </p:nvCxnSpPr>
          <p:spPr bwMode="auto">
            <a:xfrm>
              <a:off x="3946525" y="2353945"/>
              <a:ext cx="0" cy="347663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0" name="AutoShape 49"/>
            <p:cNvCxnSpPr>
              <a:cxnSpLocks noChangeAspect="1" noChangeShapeType="1"/>
              <a:stCxn id="200" idx="2"/>
              <a:endCxn id="218" idx="7"/>
            </p:cNvCxnSpPr>
            <p:nvPr/>
          </p:nvCxnSpPr>
          <p:spPr bwMode="auto">
            <a:xfrm flipH="1">
              <a:off x="2740025" y="2114233"/>
              <a:ext cx="269875" cy="176212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1" name="AutoShape 50"/>
            <p:cNvCxnSpPr>
              <a:cxnSpLocks noChangeAspect="1" noChangeShapeType="1"/>
              <a:stCxn id="218" idx="4"/>
              <a:endCxn id="205" idx="0"/>
            </p:cNvCxnSpPr>
            <p:nvPr/>
          </p:nvCxnSpPr>
          <p:spPr bwMode="auto">
            <a:xfrm>
              <a:off x="2662238" y="2482533"/>
              <a:ext cx="0" cy="34607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2" name="AutoShape 51"/>
            <p:cNvCxnSpPr>
              <a:cxnSpLocks noChangeAspect="1" noChangeShapeType="1"/>
            </p:cNvCxnSpPr>
            <p:nvPr/>
          </p:nvCxnSpPr>
          <p:spPr bwMode="auto">
            <a:xfrm>
              <a:off x="2740025" y="3022283"/>
              <a:ext cx="411163" cy="107950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3" name="AutoShape 52"/>
            <p:cNvCxnSpPr>
              <a:cxnSpLocks noChangeAspect="1" noChangeShapeType="1"/>
              <a:stCxn id="200" idx="6"/>
              <a:endCxn id="219" idx="1"/>
            </p:cNvCxnSpPr>
            <p:nvPr/>
          </p:nvCxnSpPr>
          <p:spPr bwMode="auto">
            <a:xfrm>
              <a:off x="3230563" y="2114233"/>
              <a:ext cx="638175" cy="4762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4" name="AutoShape 53"/>
            <p:cNvCxnSpPr>
              <a:cxnSpLocks noChangeAspect="1" noChangeShapeType="1"/>
              <a:stCxn id="202" idx="6"/>
              <a:endCxn id="219" idx="2"/>
            </p:cNvCxnSpPr>
            <p:nvPr/>
          </p:nvCxnSpPr>
          <p:spPr bwMode="auto">
            <a:xfrm flipV="1">
              <a:off x="3230563" y="2241233"/>
              <a:ext cx="606425" cy="379412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5" name="AutoShape 54"/>
            <p:cNvCxnSpPr>
              <a:cxnSpLocks noChangeAspect="1" noChangeShapeType="1"/>
              <a:stCxn id="207" idx="3"/>
            </p:cNvCxnSpPr>
            <p:nvPr/>
          </p:nvCxnSpPr>
          <p:spPr bwMode="auto">
            <a:xfrm flipH="1">
              <a:off x="3282950" y="2892108"/>
              <a:ext cx="585788" cy="23812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6" name="AutoShape 55"/>
            <p:cNvCxnSpPr>
              <a:cxnSpLocks noChangeAspect="1" noChangeShapeType="1"/>
              <a:stCxn id="204" idx="4"/>
              <a:endCxn id="219" idx="0"/>
            </p:cNvCxnSpPr>
            <p:nvPr/>
          </p:nvCxnSpPr>
          <p:spPr bwMode="auto">
            <a:xfrm flipH="1">
              <a:off x="3946525" y="1718945"/>
              <a:ext cx="261938" cy="40957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7" name="AutoShape 56"/>
            <p:cNvCxnSpPr>
              <a:cxnSpLocks noChangeAspect="1" noChangeShapeType="1"/>
              <a:stCxn id="220" idx="2"/>
              <a:endCxn id="219" idx="6"/>
            </p:cNvCxnSpPr>
            <p:nvPr/>
          </p:nvCxnSpPr>
          <p:spPr bwMode="auto">
            <a:xfrm flipH="1">
              <a:off x="4056063" y="2163445"/>
              <a:ext cx="619125" cy="77788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8" name="AutoShape 57"/>
            <p:cNvCxnSpPr>
              <a:cxnSpLocks noChangeAspect="1" noChangeShapeType="1"/>
              <a:stCxn id="207" idx="5"/>
            </p:cNvCxnSpPr>
            <p:nvPr/>
          </p:nvCxnSpPr>
          <p:spPr bwMode="auto">
            <a:xfrm>
              <a:off x="4024313" y="2892108"/>
              <a:ext cx="685800" cy="236537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89" name="AutoShape 58"/>
            <p:cNvCxnSpPr>
              <a:cxnSpLocks noChangeAspect="1" noChangeShapeType="1"/>
              <a:stCxn id="203" idx="4"/>
              <a:endCxn id="206" idx="0"/>
            </p:cNvCxnSpPr>
            <p:nvPr/>
          </p:nvCxnSpPr>
          <p:spPr bwMode="auto">
            <a:xfrm>
              <a:off x="5353050" y="1718945"/>
              <a:ext cx="53975" cy="601663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0" name="AutoShape 59"/>
            <p:cNvCxnSpPr>
              <a:cxnSpLocks noChangeAspect="1" noChangeShapeType="1"/>
              <a:stCxn id="203" idx="5"/>
              <a:endCxn id="210" idx="1"/>
            </p:cNvCxnSpPr>
            <p:nvPr/>
          </p:nvCxnSpPr>
          <p:spPr bwMode="auto">
            <a:xfrm>
              <a:off x="5430838" y="1685608"/>
              <a:ext cx="285750" cy="158750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1" name="AutoShape 60"/>
            <p:cNvCxnSpPr>
              <a:cxnSpLocks noChangeAspect="1" noChangeShapeType="1"/>
              <a:stCxn id="210" idx="5"/>
              <a:endCxn id="209" idx="0"/>
            </p:cNvCxnSpPr>
            <p:nvPr/>
          </p:nvCxnSpPr>
          <p:spPr bwMode="auto">
            <a:xfrm>
              <a:off x="5872163" y="2003108"/>
              <a:ext cx="142875" cy="481012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2" name="AutoShape 61"/>
            <p:cNvCxnSpPr>
              <a:cxnSpLocks noChangeAspect="1" noChangeShapeType="1"/>
              <a:stCxn id="209" idx="3"/>
              <a:endCxn id="208" idx="7"/>
            </p:cNvCxnSpPr>
            <p:nvPr/>
          </p:nvCxnSpPr>
          <p:spPr bwMode="auto">
            <a:xfrm flipH="1">
              <a:off x="5618163" y="2676208"/>
              <a:ext cx="319087" cy="249237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3" name="AutoShape 62"/>
            <p:cNvCxnSpPr>
              <a:cxnSpLocks noChangeAspect="1" noChangeShapeType="1"/>
              <a:stCxn id="208" idx="2"/>
            </p:cNvCxnSpPr>
            <p:nvPr/>
          </p:nvCxnSpPr>
          <p:spPr bwMode="auto">
            <a:xfrm flipH="1">
              <a:off x="4841875" y="3004820"/>
              <a:ext cx="588963" cy="123825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4" name="AutoShape 63"/>
            <p:cNvCxnSpPr>
              <a:cxnSpLocks noChangeAspect="1" noChangeShapeType="1"/>
              <a:stCxn id="209" idx="4"/>
            </p:cNvCxnSpPr>
            <p:nvPr/>
          </p:nvCxnSpPr>
          <p:spPr bwMode="auto">
            <a:xfrm>
              <a:off x="6015038" y="2709545"/>
              <a:ext cx="20637" cy="311150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5" name="AutoShape 64"/>
            <p:cNvCxnSpPr>
              <a:cxnSpLocks noChangeShapeType="1"/>
              <a:stCxn id="204" idx="6"/>
              <a:endCxn id="210" idx="2"/>
            </p:cNvCxnSpPr>
            <p:nvPr/>
          </p:nvCxnSpPr>
          <p:spPr bwMode="auto">
            <a:xfrm>
              <a:off x="4318000" y="1606233"/>
              <a:ext cx="1366838" cy="317500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6" name="AutoShape 60"/>
            <p:cNvCxnSpPr>
              <a:cxnSpLocks noChangeAspect="1" noChangeShapeType="1"/>
              <a:stCxn id="211" idx="2"/>
            </p:cNvCxnSpPr>
            <p:nvPr/>
          </p:nvCxnSpPr>
          <p:spPr bwMode="auto">
            <a:xfrm rot="10800000" flipV="1">
              <a:off x="5886015" y="1738781"/>
              <a:ext cx="315208" cy="136539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7" name="AutoShape 60"/>
            <p:cNvCxnSpPr>
              <a:cxnSpLocks noChangeAspect="1" noChangeShapeType="1"/>
              <a:stCxn id="211" idx="5"/>
              <a:endCxn id="212" idx="0"/>
            </p:cNvCxnSpPr>
            <p:nvPr/>
          </p:nvCxnSpPr>
          <p:spPr bwMode="auto">
            <a:xfrm rot="16200000" flipH="1">
              <a:off x="6334723" y="1871973"/>
              <a:ext cx="394994" cy="288010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8" name="AutoShape 60"/>
            <p:cNvCxnSpPr>
              <a:cxnSpLocks noChangeAspect="1" noChangeShapeType="1"/>
              <a:stCxn id="213" idx="0"/>
              <a:endCxn id="212" idx="4"/>
            </p:cNvCxnSpPr>
            <p:nvPr/>
          </p:nvCxnSpPr>
          <p:spPr bwMode="auto">
            <a:xfrm rot="5400000" flipH="1" flipV="1">
              <a:off x="6442708" y="2593998"/>
              <a:ext cx="388614" cy="78419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cxnSp>
          <p:nvCxnSpPr>
            <p:cNvPr id="199" name="AutoShape 19"/>
            <p:cNvCxnSpPr>
              <a:cxnSpLocks noChangeAspect="1" noChangeShapeType="1"/>
            </p:cNvCxnSpPr>
            <p:nvPr/>
          </p:nvCxnSpPr>
          <p:spPr bwMode="auto">
            <a:xfrm flipH="1">
              <a:off x="4784726" y="1681487"/>
              <a:ext cx="490870" cy="364801"/>
            </a:xfrm>
            <a:prstGeom prst="straightConnector1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</p:cxnSp>
        <p:sp>
          <p:nvSpPr>
            <p:cNvPr id="200" name="Oval 5"/>
            <p:cNvSpPr>
              <a:spLocks noChangeAspect="1" noChangeArrowheads="1"/>
            </p:cNvSpPr>
            <p:nvPr/>
          </p:nvSpPr>
          <p:spPr bwMode="auto">
            <a:xfrm>
              <a:off x="3009900" y="2001520"/>
              <a:ext cx="220663" cy="22383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1" name="Oval 6"/>
            <p:cNvSpPr>
              <a:spLocks noChangeAspect="1" noChangeArrowheads="1"/>
            </p:cNvSpPr>
            <p:nvPr/>
          </p:nvSpPr>
          <p:spPr bwMode="auto">
            <a:xfrm>
              <a:off x="2679700" y="1493520"/>
              <a:ext cx="220663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2" name="Oval 7"/>
            <p:cNvSpPr>
              <a:spLocks noChangeAspect="1" noChangeArrowheads="1"/>
            </p:cNvSpPr>
            <p:nvPr/>
          </p:nvSpPr>
          <p:spPr bwMode="auto">
            <a:xfrm>
              <a:off x="3009900" y="2507933"/>
              <a:ext cx="220663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3" name="Oval 15"/>
            <p:cNvSpPr>
              <a:spLocks noChangeAspect="1" noChangeArrowheads="1"/>
            </p:cNvSpPr>
            <p:nvPr/>
          </p:nvSpPr>
          <p:spPr bwMode="auto">
            <a:xfrm>
              <a:off x="5243513" y="1493520"/>
              <a:ext cx="219075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4" name="Oval 17"/>
            <p:cNvSpPr>
              <a:spLocks noChangeAspect="1" noChangeArrowheads="1"/>
            </p:cNvSpPr>
            <p:nvPr/>
          </p:nvSpPr>
          <p:spPr bwMode="auto">
            <a:xfrm>
              <a:off x="4097338" y="1493520"/>
              <a:ext cx="220662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5" name="Oval 35"/>
            <p:cNvSpPr>
              <a:spLocks noChangeAspect="1" noChangeArrowheads="1"/>
            </p:cNvSpPr>
            <p:nvPr/>
          </p:nvSpPr>
          <p:spPr bwMode="auto">
            <a:xfrm>
              <a:off x="2552700" y="2828608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6" name="Oval 43"/>
            <p:cNvSpPr>
              <a:spLocks noChangeAspect="1" noChangeArrowheads="1"/>
            </p:cNvSpPr>
            <p:nvPr/>
          </p:nvSpPr>
          <p:spPr bwMode="auto">
            <a:xfrm>
              <a:off x="5295900" y="2320608"/>
              <a:ext cx="220663" cy="223837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7" name="Oval 44"/>
            <p:cNvSpPr>
              <a:spLocks noChangeAspect="1" noChangeArrowheads="1"/>
            </p:cNvSpPr>
            <p:nvPr/>
          </p:nvSpPr>
          <p:spPr bwMode="auto">
            <a:xfrm>
              <a:off x="3836988" y="2701608"/>
              <a:ext cx="219075" cy="223837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8" name="Oval 46"/>
            <p:cNvSpPr>
              <a:spLocks noChangeAspect="1" noChangeArrowheads="1"/>
            </p:cNvSpPr>
            <p:nvPr/>
          </p:nvSpPr>
          <p:spPr bwMode="auto">
            <a:xfrm>
              <a:off x="5430838" y="2892108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09" name="Oval 47"/>
            <p:cNvSpPr>
              <a:spLocks noChangeAspect="1" noChangeArrowheads="1"/>
            </p:cNvSpPr>
            <p:nvPr/>
          </p:nvSpPr>
          <p:spPr bwMode="auto">
            <a:xfrm>
              <a:off x="5905500" y="2484120"/>
              <a:ext cx="219075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0" name="Oval 48"/>
            <p:cNvSpPr>
              <a:spLocks noChangeAspect="1" noChangeArrowheads="1"/>
            </p:cNvSpPr>
            <p:nvPr/>
          </p:nvSpPr>
          <p:spPr bwMode="auto">
            <a:xfrm>
              <a:off x="5684838" y="1811020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1" name="Oval 48"/>
            <p:cNvSpPr>
              <a:spLocks noChangeAspect="1" noChangeArrowheads="1"/>
            </p:cNvSpPr>
            <p:nvPr/>
          </p:nvSpPr>
          <p:spPr bwMode="auto">
            <a:xfrm>
              <a:off x="6201223" y="1626069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2" name="Oval 48"/>
            <p:cNvSpPr>
              <a:spLocks noChangeAspect="1" noChangeArrowheads="1"/>
            </p:cNvSpPr>
            <p:nvPr/>
          </p:nvSpPr>
          <p:spPr bwMode="auto">
            <a:xfrm>
              <a:off x="6566687" y="2213475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3" name="Oval 48"/>
            <p:cNvSpPr>
              <a:spLocks noChangeAspect="1" noChangeArrowheads="1"/>
            </p:cNvSpPr>
            <p:nvPr/>
          </p:nvSpPr>
          <p:spPr bwMode="auto">
            <a:xfrm>
              <a:off x="6488268" y="2827514"/>
              <a:ext cx="219075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4" name="Oval 35"/>
            <p:cNvSpPr>
              <a:spLocks noChangeAspect="1" noChangeArrowheads="1"/>
            </p:cNvSpPr>
            <p:nvPr/>
          </p:nvSpPr>
          <p:spPr bwMode="auto">
            <a:xfrm>
              <a:off x="5926137" y="3004820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5" name="Oval 18"/>
            <p:cNvSpPr>
              <a:spLocks noChangeAspect="1" noChangeArrowheads="1"/>
            </p:cNvSpPr>
            <p:nvPr/>
          </p:nvSpPr>
          <p:spPr bwMode="auto">
            <a:xfrm>
              <a:off x="4667250" y="3017520"/>
              <a:ext cx="219075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6" name="Oval 18"/>
            <p:cNvSpPr>
              <a:spLocks noChangeAspect="1" noChangeArrowheads="1"/>
            </p:cNvSpPr>
            <p:nvPr/>
          </p:nvSpPr>
          <p:spPr bwMode="auto">
            <a:xfrm>
              <a:off x="3104677" y="3004819"/>
              <a:ext cx="219075" cy="22542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7" name="Oval 16"/>
            <p:cNvSpPr>
              <a:spLocks noChangeAspect="1" noChangeArrowheads="1"/>
            </p:cNvSpPr>
            <p:nvPr/>
          </p:nvSpPr>
          <p:spPr bwMode="auto">
            <a:xfrm>
              <a:off x="4675188" y="2507932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8" name="Oval 45"/>
            <p:cNvSpPr>
              <a:spLocks noChangeAspect="1" noChangeArrowheads="1"/>
            </p:cNvSpPr>
            <p:nvPr/>
          </p:nvSpPr>
          <p:spPr bwMode="auto">
            <a:xfrm>
              <a:off x="2552700" y="2257108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9" name="Oval 42"/>
            <p:cNvSpPr>
              <a:spLocks noChangeAspect="1" noChangeArrowheads="1"/>
            </p:cNvSpPr>
            <p:nvPr/>
          </p:nvSpPr>
          <p:spPr bwMode="auto">
            <a:xfrm>
              <a:off x="3836988" y="2128520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20" name="Oval 16"/>
            <p:cNvSpPr>
              <a:spLocks noChangeAspect="1" noChangeArrowheads="1"/>
            </p:cNvSpPr>
            <p:nvPr/>
          </p:nvSpPr>
          <p:spPr bwMode="auto">
            <a:xfrm>
              <a:off x="4675188" y="2050733"/>
              <a:ext cx="219075" cy="225425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030078" y="4209732"/>
            <a:ext cx="6356769" cy="1683355"/>
            <a:chOff x="952106" y="1763560"/>
            <a:chExt cx="6356769" cy="1683355"/>
          </a:xfrm>
        </p:grpSpPr>
        <p:sp>
          <p:nvSpPr>
            <p:cNvPr id="231" name="Rectangle 230"/>
            <p:cNvSpPr/>
            <p:nvPr/>
          </p:nvSpPr>
          <p:spPr>
            <a:xfrm>
              <a:off x="3488532" y="1763562"/>
              <a:ext cx="940594" cy="70500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281362" y="1763561"/>
              <a:ext cx="207169" cy="705001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4681537" y="1763560"/>
              <a:ext cx="876301" cy="70500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989006" y="3077583"/>
              <a:ext cx="3131370" cy="369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Penalty for omitted prize nodes</a:t>
              </a:r>
              <a:endParaRPr lang="en-US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5031264" y="2587764"/>
              <a:ext cx="2277611" cy="36933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Cost of selected edges</a:t>
              </a:r>
              <a:endParaRPr lang="en-US" dirty="0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952106" y="2587764"/>
              <a:ext cx="2702599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Prize vs. edge cost tradeoff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/>
              <p:cNvSpPr txBox="1"/>
              <p:nvPr/>
            </p:nvSpPr>
            <p:spPr>
              <a:xfrm>
                <a:off x="2583047" y="4209734"/>
                <a:ext cx="3101682" cy="716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47" y="4209734"/>
                <a:ext cx="3101682" cy="7160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7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Multi-PCSF formulation</a:t>
            </a:r>
            <a:endParaRPr lang="en-US" dirty="0"/>
          </a:p>
        </p:txBody>
      </p:sp>
      <p:cxnSp>
        <p:nvCxnSpPr>
          <p:cNvPr id="113" name="AutoShape 8"/>
          <p:cNvCxnSpPr>
            <a:cxnSpLocks noChangeAspect="1" noChangeShapeType="1"/>
            <a:stCxn id="150" idx="2"/>
            <a:endCxn id="146" idx="7"/>
          </p:cNvCxnSpPr>
          <p:nvPr/>
        </p:nvCxnSpPr>
        <p:spPr bwMode="auto">
          <a:xfrm flipH="1">
            <a:off x="3198248" y="1606233"/>
            <a:ext cx="899090" cy="428067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14" name="AutoShape 11"/>
          <p:cNvCxnSpPr>
            <a:cxnSpLocks noChangeAspect="1" noChangeShapeType="1"/>
            <a:stCxn id="147" idx="5"/>
            <a:endCxn id="146" idx="0"/>
          </p:cNvCxnSpPr>
          <p:nvPr/>
        </p:nvCxnSpPr>
        <p:spPr bwMode="auto">
          <a:xfrm>
            <a:off x="2868613" y="1685608"/>
            <a:ext cx="252412" cy="315912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15" name="AutoShape 22"/>
          <p:cNvCxnSpPr>
            <a:cxnSpLocks noChangeAspect="1" noChangeShapeType="1"/>
            <a:stCxn id="150" idx="5"/>
            <a:endCxn id="166" idx="0"/>
          </p:cNvCxnSpPr>
          <p:nvPr/>
        </p:nvCxnSpPr>
        <p:spPr bwMode="auto">
          <a:xfrm>
            <a:off x="4286250" y="1685608"/>
            <a:ext cx="498475" cy="36512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16" name="AutoShape 28"/>
          <p:cNvCxnSpPr>
            <a:cxnSpLocks noChangeAspect="1" noChangeShapeType="1"/>
          </p:cNvCxnSpPr>
          <p:nvPr/>
        </p:nvCxnSpPr>
        <p:spPr bwMode="auto">
          <a:xfrm flipH="1">
            <a:off x="4776788" y="2733358"/>
            <a:ext cx="7937" cy="28257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17" name="AutoShape 29"/>
          <p:cNvCxnSpPr>
            <a:cxnSpLocks noChangeAspect="1" noChangeShapeType="1"/>
            <a:stCxn id="166" idx="4"/>
          </p:cNvCxnSpPr>
          <p:nvPr/>
        </p:nvCxnSpPr>
        <p:spPr bwMode="auto">
          <a:xfrm>
            <a:off x="4784725" y="2276158"/>
            <a:ext cx="0" cy="23177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18" name="AutoShape 30"/>
          <p:cNvCxnSpPr>
            <a:cxnSpLocks noChangeAspect="1" noChangeShapeType="1"/>
            <a:stCxn id="146" idx="4"/>
            <a:endCxn id="148" idx="0"/>
          </p:cNvCxnSpPr>
          <p:nvPr/>
        </p:nvCxnSpPr>
        <p:spPr bwMode="auto">
          <a:xfrm>
            <a:off x="3121025" y="2225358"/>
            <a:ext cx="0" cy="28257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19" name="AutoShape 31"/>
          <p:cNvCxnSpPr>
            <a:cxnSpLocks noChangeAspect="1" noChangeShapeType="1"/>
            <a:stCxn id="148" idx="4"/>
          </p:cNvCxnSpPr>
          <p:nvPr/>
        </p:nvCxnSpPr>
        <p:spPr bwMode="auto">
          <a:xfrm>
            <a:off x="3121025" y="2733358"/>
            <a:ext cx="96838" cy="284162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0" name="AutoShape 36"/>
          <p:cNvCxnSpPr>
            <a:cxnSpLocks noChangeAspect="1" noChangeShapeType="1"/>
            <a:stCxn id="152" idx="4"/>
            <a:endCxn id="154" idx="0"/>
          </p:cNvCxnSpPr>
          <p:nvPr/>
        </p:nvCxnSpPr>
        <p:spPr bwMode="auto">
          <a:xfrm>
            <a:off x="5407025" y="2544445"/>
            <a:ext cx="133350" cy="347663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1" name="AutoShape 37"/>
          <p:cNvCxnSpPr>
            <a:cxnSpLocks noChangeAspect="1" noChangeShapeType="1"/>
            <a:stCxn id="165" idx="4"/>
            <a:endCxn id="153" idx="0"/>
          </p:cNvCxnSpPr>
          <p:nvPr/>
        </p:nvCxnSpPr>
        <p:spPr bwMode="auto">
          <a:xfrm>
            <a:off x="3946525" y="2353945"/>
            <a:ext cx="0" cy="347663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2" name="AutoShape 49"/>
          <p:cNvCxnSpPr>
            <a:cxnSpLocks noChangeAspect="1" noChangeShapeType="1"/>
            <a:stCxn id="146" idx="2"/>
            <a:endCxn id="164" idx="7"/>
          </p:cNvCxnSpPr>
          <p:nvPr/>
        </p:nvCxnSpPr>
        <p:spPr bwMode="auto">
          <a:xfrm flipH="1">
            <a:off x="2740025" y="2114233"/>
            <a:ext cx="269875" cy="176212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3" name="AutoShape 50"/>
          <p:cNvCxnSpPr>
            <a:cxnSpLocks noChangeAspect="1" noChangeShapeType="1"/>
            <a:stCxn id="164" idx="4"/>
            <a:endCxn id="151" idx="0"/>
          </p:cNvCxnSpPr>
          <p:nvPr/>
        </p:nvCxnSpPr>
        <p:spPr bwMode="auto">
          <a:xfrm>
            <a:off x="2662238" y="2482533"/>
            <a:ext cx="0" cy="34607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4" name="AutoShape 51"/>
          <p:cNvCxnSpPr>
            <a:cxnSpLocks noChangeAspect="1" noChangeShapeType="1"/>
          </p:cNvCxnSpPr>
          <p:nvPr/>
        </p:nvCxnSpPr>
        <p:spPr bwMode="auto">
          <a:xfrm>
            <a:off x="2740025" y="3022283"/>
            <a:ext cx="411163" cy="107950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5" name="AutoShape 52"/>
          <p:cNvCxnSpPr>
            <a:cxnSpLocks noChangeAspect="1" noChangeShapeType="1"/>
            <a:stCxn id="146" idx="6"/>
            <a:endCxn id="165" idx="1"/>
          </p:cNvCxnSpPr>
          <p:nvPr/>
        </p:nvCxnSpPr>
        <p:spPr bwMode="auto">
          <a:xfrm>
            <a:off x="3230563" y="2114233"/>
            <a:ext cx="638175" cy="4762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6" name="AutoShape 53"/>
          <p:cNvCxnSpPr>
            <a:cxnSpLocks noChangeAspect="1" noChangeShapeType="1"/>
            <a:stCxn id="148" idx="6"/>
            <a:endCxn id="165" idx="2"/>
          </p:cNvCxnSpPr>
          <p:nvPr/>
        </p:nvCxnSpPr>
        <p:spPr bwMode="auto">
          <a:xfrm flipV="1">
            <a:off x="3230563" y="2241233"/>
            <a:ext cx="606425" cy="379412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7" name="AutoShape 54"/>
          <p:cNvCxnSpPr>
            <a:cxnSpLocks noChangeAspect="1" noChangeShapeType="1"/>
            <a:stCxn id="153" idx="3"/>
          </p:cNvCxnSpPr>
          <p:nvPr/>
        </p:nvCxnSpPr>
        <p:spPr bwMode="auto">
          <a:xfrm flipH="1">
            <a:off x="3282950" y="2892108"/>
            <a:ext cx="585788" cy="23812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8" name="AutoShape 55"/>
          <p:cNvCxnSpPr>
            <a:cxnSpLocks noChangeAspect="1" noChangeShapeType="1"/>
            <a:stCxn id="150" idx="4"/>
            <a:endCxn id="165" idx="0"/>
          </p:cNvCxnSpPr>
          <p:nvPr/>
        </p:nvCxnSpPr>
        <p:spPr bwMode="auto">
          <a:xfrm flipH="1">
            <a:off x="3946525" y="1718945"/>
            <a:ext cx="261938" cy="40957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29" name="AutoShape 56"/>
          <p:cNvCxnSpPr>
            <a:cxnSpLocks noChangeAspect="1" noChangeShapeType="1"/>
            <a:stCxn id="166" idx="2"/>
            <a:endCxn id="165" idx="6"/>
          </p:cNvCxnSpPr>
          <p:nvPr/>
        </p:nvCxnSpPr>
        <p:spPr bwMode="auto">
          <a:xfrm flipH="1">
            <a:off x="4056063" y="2163445"/>
            <a:ext cx="619125" cy="77788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0" name="AutoShape 57"/>
          <p:cNvCxnSpPr>
            <a:cxnSpLocks noChangeAspect="1" noChangeShapeType="1"/>
            <a:stCxn id="153" idx="5"/>
          </p:cNvCxnSpPr>
          <p:nvPr/>
        </p:nvCxnSpPr>
        <p:spPr bwMode="auto">
          <a:xfrm>
            <a:off x="4024313" y="2892108"/>
            <a:ext cx="685800" cy="236537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1" name="AutoShape 58"/>
          <p:cNvCxnSpPr>
            <a:cxnSpLocks noChangeAspect="1" noChangeShapeType="1"/>
            <a:stCxn id="149" idx="4"/>
            <a:endCxn id="152" idx="0"/>
          </p:cNvCxnSpPr>
          <p:nvPr/>
        </p:nvCxnSpPr>
        <p:spPr bwMode="auto">
          <a:xfrm>
            <a:off x="5353050" y="1718945"/>
            <a:ext cx="53975" cy="601663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2" name="AutoShape 59"/>
          <p:cNvCxnSpPr>
            <a:cxnSpLocks noChangeAspect="1" noChangeShapeType="1"/>
            <a:stCxn id="149" idx="5"/>
            <a:endCxn id="156" idx="1"/>
          </p:cNvCxnSpPr>
          <p:nvPr/>
        </p:nvCxnSpPr>
        <p:spPr bwMode="auto">
          <a:xfrm>
            <a:off x="5430838" y="1685608"/>
            <a:ext cx="285750" cy="158750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3" name="AutoShape 60"/>
          <p:cNvCxnSpPr>
            <a:cxnSpLocks noChangeAspect="1" noChangeShapeType="1"/>
            <a:stCxn id="156" idx="5"/>
            <a:endCxn id="155" idx="0"/>
          </p:cNvCxnSpPr>
          <p:nvPr/>
        </p:nvCxnSpPr>
        <p:spPr bwMode="auto">
          <a:xfrm>
            <a:off x="5872163" y="2003108"/>
            <a:ext cx="142875" cy="481012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4" name="AutoShape 61"/>
          <p:cNvCxnSpPr>
            <a:cxnSpLocks noChangeAspect="1" noChangeShapeType="1"/>
            <a:stCxn id="155" idx="3"/>
            <a:endCxn id="154" idx="7"/>
          </p:cNvCxnSpPr>
          <p:nvPr/>
        </p:nvCxnSpPr>
        <p:spPr bwMode="auto">
          <a:xfrm flipH="1">
            <a:off x="5618163" y="2676208"/>
            <a:ext cx="319087" cy="249237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5" name="AutoShape 62"/>
          <p:cNvCxnSpPr>
            <a:cxnSpLocks noChangeAspect="1" noChangeShapeType="1"/>
            <a:stCxn id="154" idx="2"/>
          </p:cNvCxnSpPr>
          <p:nvPr/>
        </p:nvCxnSpPr>
        <p:spPr bwMode="auto">
          <a:xfrm flipH="1">
            <a:off x="4841875" y="3004820"/>
            <a:ext cx="588963" cy="123825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6" name="AutoShape 63"/>
          <p:cNvCxnSpPr>
            <a:cxnSpLocks noChangeAspect="1" noChangeShapeType="1"/>
            <a:stCxn id="155" idx="4"/>
          </p:cNvCxnSpPr>
          <p:nvPr/>
        </p:nvCxnSpPr>
        <p:spPr bwMode="auto">
          <a:xfrm>
            <a:off x="6015038" y="2709545"/>
            <a:ext cx="20637" cy="311150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7" name="AutoShape 64"/>
          <p:cNvCxnSpPr>
            <a:cxnSpLocks noChangeShapeType="1"/>
            <a:stCxn id="150" idx="6"/>
            <a:endCxn id="156" idx="2"/>
          </p:cNvCxnSpPr>
          <p:nvPr/>
        </p:nvCxnSpPr>
        <p:spPr bwMode="auto">
          <a:xfrm>
            <a:off x="4318000" y="1606233"/>
            <a:ext cx="1366838" cy="317500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8" name="AutoShape 60"/>
          <p:cNvCxnSpPr>
            <a:cxnSpLocks noChangeAspect="1" noChangeShapeType="1"/>
            <a:stCxn id="157" idx="2"/>
          </p:cNvCxnSpPr>
          <p:nvPr/>
        </p:nvCxnSpPr>
        <p:spPr bwMode="auto">
          <a:xfrm rot="10800000" flipV="1">
            <a:off x="5886015" y="1738781"/>
            <a:ext cx="315208" cy="136539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39" name="AutoShape 60"/>
          <p:cNvCxnSpPr>
            <a:cxnSpLocks noChangeAspect="1" noChangeShapeType="1"/>
            <a:stCxn id="157" idx="5"/>
            <a:endCxn id="158" idx="0"/>
          </p:cNvCxnSpPr>
          <p:nvPr/>
        </p:nvCxnSpPr>
        <p:spPr bwMode="auto">
          <a:xfrm rot="16200000" flipH="1">
            <a:off x="6334723" y="1871973"/>
            <a:ext cx="394994" cy="288010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40" name="AutoShape 60"/>
          <p:cNvCxnSpPr>
            <a:cxnSpLocks noChangeAspect="1" noChangeShapeType="1"/>
            <a:stCxn id="159" idx="0"/>
            <a:endCxn id="158" idx="4"/>
          </p:cNvCxnSpPr>
          <p:nvPr/>
        </p:nvCxnSpPr>
        <p:spPr bwMode="auto">
          <a:xfrm rot="5400000" flipH="1" flipV="1">
            <a:off x="6442708" y="2593998"/>
            <a:ext cx="388614" cy="78419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grpSp>
        <p:nvGrpSpPr>
          <p:cNvPr id="141" name="Group 140"/>
          <p:cNvGrpSpPr/>
          <p:nvPr/>
        </p:nvGrpSpPr>
        <p:grpSpPr>
          <a:xfrm>
            <a:off x="1724344" y="3541395"/>
            <a:ext cx="3362959" cy="207964"/>
            <a:chOff x="1648144" y="3541395"/>
            <a:chExt cx="3362959" cy="207964"/>
          </a:xfrm>
        </p:grpSpPr>
        <p:sp>
          <p:nvSpPr>
            <p:cNvPr id="142" name="Oval 65"/>
            <p:cNvSpPr>
              <a:spLocks noChangeAspect="1" noChangeArrowheads="1"/>
            </p:cNvSpPr>
            <p:nvPr/>
          </p:nvSpPr>
          <p:spPr bwMode="auto">
            <a:xfrm>
              <a:off x="1648144" y="3541396"/>
              <a:ext cx="220663" cy="2079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  Alteration</a:t>
              </a:r>
            </a:p>
          </p:txBody>
        </p:sp>
        <p:sp>
          <p:nvSpPr>
            <p:cNvPr id="143" name="Oval 65"/>
            <p:cNvSpPr>
              <a:spLocks noChangeAspect="1" noChangeArrowheads="1"/>
            </p:cNvSpPr>
            <p:nvPr/>
          </p:nvSpPr>
          <p:spPr bwMode="auto">
            <a:xfrm>
              <a:off x="4790440" y="3541396"/>
              <a:ext cx="220663" cy="207963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  Important in related tumors</a:t>
              </a:r>
            </a:p>
          </p:txBody>
        </p:sp>
        <p:sp>
          <p:nvSpPr>
            <p:cNvPr id="144" name="Oval 65"/>
            <p:cNvSpPr>
              <a:spLocks noChangeAspect="1" noChangeArrowheads="1"/>
            </p:cNvSpPr>
            <p:nvPr/>
          </p:nvSpPr>
          <p:spPr bwMode="auto">
            <a:xfrm>
              <a:off x="3341688" y="3541395"/>
              <a:ext cx="220663" cy="207963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  No data</a:t>
              </a:r>
            </a:p>
          </p:txBody>
        </p:sp>
      </p:grpSp>
      <p:cxnSp>
        <p:nvCxnSpPr>
          <p:cNvPr id="145" name="AutoShape 19"/>
          <p:cNvCxnSpPr>
            <a:cxnSpLocks noChangeAspect="1" noChangeShapeType="1"/>
          </p:cNvCxnSpPr>
          <p:nvPr/>
        </p:nvCxnSpPr>
        <p:spPr bwMode="auto">
          <a:xfrm flipH="1">
            <a:off x="4784726" y="1681487"/>
            <a:ext cx="490870" cy="364801"/>
          </a:xfrm>
          <a:prstGeom prst="straightConnector1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146" name="Oval 5"/>
          <p:cNvSpPr>
            <a:spLocks noChangeAspect="1" noChangeArrowheads="1"/>
          </p:cNvSpPr>
          <p:nvPr/>
        </p:nvSpPr>
        <p:spPr bwMode="auto">
          <a:xfrm>
            <a:off x="3009900" y="2001520"/>
            <a:ext cx="220663" cy="223838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7" name="Oval 6"/>
          <p:cNvSpPr>
            <a:spLocks noChangeAspect="1" noChangeArrowheads="1"/>
          </p:cNvSpPr>
          <p:nvPr/>
        </p:nvSpPr>
        <p:spPr bwMode="auto">
          <a:xfrm>
            <a:off x="2679700" y="1493520"/>
            <a:ext cx="220663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8" name="Oval 7"/>
          <p:cNvSpPr>
            <a:spLocks noChangeAspect="1" noChangeArrowheads="1"/>
          </p:cNvSpPr>
          <p:nvPr/>
        </p:nvSpPr>
        <p:spPr bwMode="auto">
          <a:xfrm>
            <a:off x="3009900" y="2507933"/>
            <a:ext cx="220663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9" name="Oval 15"/>
          <p:cNvSpPr>
            <a:spLocks noChangeAspect="1" noChangeArrowheads="1"/>
          </p:cNvSpPr>
          <p:nvPr/>
        </p:nvSpPr>
        <p:spPr bwMode="auto">
          <a:xfrm>
            <a:off x="5243513" y="1493520"/>
            <a:ext cx="219075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0" name="Oval 17"/>
          <p:cNvSpPr>
            <a:spLocks noChangeAspect="1" noChangeArrowheads="1"/>
          </p:cNvSpPr>
          <p:nvPr/>
        </p:nvSpPr>
        <p:spPr bwMode="auto">
          <a:xfrm>
            <a:off x="4097338" y="1493520"/>
            <a:ext cx="220662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1" name="Oval 35"/>
          <p:cNvSpPr>
            <a:spLocks noChangeAspect="1" noChangeArrowheads="1"/>
          </p:cNvSpPr>
          <p:nvPr/>
        </p:nvSpPr>
        <p:spPr bwMode="auto">
          <a:xfrm>
            <a:off x="2552700" y="2828608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2" name="Oval 43"/>
          <p:cNvSpPr>
            <a:spLocks noChangeAspect="1" noChangeArrowheads="1"/>
          </p:cNvSpPr>
          <p:nvPr/>
        </p:nvSpPr>
        <p:spPr bwMode="auto">
          <a:xfrm>
            <a:off x="5295900" y="2320608"/>
            <a:ext cx="220663" cy="223837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3" name="Oval 44"/>
          <p:cNvSpPr>
            <a:spLocks noChangeAspect="1" noChangeArrowheads="1"/>
          </p:cNvSpPr>
          <p:nvPr/>
        </p:nvSpPr>
        <p:spPr bwMode="auto">
          <a:xfrm>
            <a:off x="3836988" y="2701608"/>
            <a:ext cx="219075" cy="223837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4" name="Oval 46"/>
          <p:cNvSpPr>
            <a:spLocks noChangeAspect="1" noChangeArrowheads="1"/>
          </p:cNvSpPr>
          <p:nvPr/>
        </p:nvSpPr>
        <p:spPr bwMode="auto">
          <a:xfrm>
            <a:off x="5430838" y="2892108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5" name="Oval 47"/>
          <p:cNvSpPr>
            <a:spLocks noChangeAspect="1" noChangeArrowheads="1"/>
          </p:cNvSpPr>
          <p:nvPr/>
        </p:nvSpPr>
        <p:spPr bwMode="auto">
          <a:xfrm>
            <a:off x="5905500" y="2484120"/>
            <a:ext cx="219075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6" name="Oval 48"/>
          <p:cNvSpPr>
            <a:spLocks noChangeAspect="1" noChangeArrowheads="1"/>
          </p:cNvSpPr>
          <p:nvPr/>
        </p:nvSpPr>
        <p:spPr bwMode="auto">
          <a:xfrm>
            <a:off x="5684838" y="1811020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7" name="Oval 48"/>
          <p:cNvSpPr>
            <a:spLocks noChangeAspect="1" noChangeArrowheads="1"/>
          </p:cNvSpPr>
          <p:nvPr/>
        </p:nvSpPr>
        <p:spPr bwMode="auto">
          <a:xfrm>
            <a:off x="6201223" y="1626069"/>
            <a:ext cx="219075" cy="225425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8" name="Oval 48"/>
          <p:cNvSpPr>
            <a:spLocks noChangeAspect="1" noChangeArrowheads="1"/>
          </p:cNvSpPr>
          <p:nvPr/>
        </p:nvSpPr>
        <p:spPr bwMode="auto">
          <a:xfrm>
            <a:off x="6566687" y="2213475"/>
            <a:ext cx="219075" cy="225425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59" name="Oval 48"/>
          <p:cNvSpPr>
            <a:spLocks noChangeAspect="1" noChangeArrowheads="1"/>
          </p:cNvSpPr>
          <p:nvPr/>
        </p:nvSpPr>
        <p:spPr bwMode="auto">
          <a:xfrm>
            <a:off x="6488268" y="2827514"/>
            <a:ext cx="219075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0" name="Oval 35"/>
          <p:cNvSpPr>
            <a:spLocks noChangeAspect="1" noChangeArrowheads="1"/>
          </p:cNvSpPr>
          <p:nvPr/>
        </p:nvSpPr>
        <p:spPr bwMode="auto">
          <a:xfrm>
            <a:off x="5926137" y="3004820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1" name="Oval 18"/>
          <p:cNvSpPr>
            <a:spLocks noChangeAspect="1" noChangeArrowheads="1"/>
          </p:cNvSpPr>
          <p:nvPr/>
        </p:nvSpPr>
        <p:spPr bwMode="auto">
          <a:xfrm>
            <a:off x="4667250" y="3017520"/>
            <a:ext cx="219075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2" name="Oval 18"/>
          <p:cNvSpPr>
            <a:spLocks noChangeAspect="1" noChangeArrowheads="1"/>
          </p:cNvSpPr>
          <p:nvPr/>
        </p:nvSpPr>
        <p:spPr bwMode="auto">
          <a:xfrm>
            <a:off x="3104677" y="3004819"/>
            <a:ext cx="219075" cy="225425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3" name="Oval 16"/>
          <p:cNvSpPr>
            <a:spLocks noChangeAspect="1" noChangeArrowheads="1"/>
          </p:cNvSpPr>
          <p:nvPr/>
        </p:nvSpPr>
        <p:spPr bwMode="auto">
          <a:xfrm>
            <a:off x="4675188" y="2507932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4" name="Oval 45"/>
          <p:cNvSpPr>
            <a:spLocks noChangeAspect="1" noChangeArrowheads="1"/>
          </p:cNvSpPr>
          <p:nvPr/>
        </p:nvSpPr>
        <p:spPr bwMode="auto">
          <a:xfrm>
            <a:off x="2552700" y="2257108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5" name="Oval 42"/>
          <p:cNvSpPr>
            <a:spLocks noChangeAspect="1" noChangeArrowheads="1"/>
          </p:cNvSpPr>
          <p:nvPr/>
        </p:nvSpPr>
        <p:spPr bwMode="auto">
          <a:xfrm>
            <a:off x="3836988" y="2128520"/>
            <a:ext cx="219075" cy="225425"/>
          </a:xfrm>
          <a:prstGeom prst="ellipse">
            <a:avLst/>
          </a:prstGeom>
          <a:solidFill>
            <a:srgbClr val="80808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6" name="Oval 16"/>
          <p:cNvSpPr>
            <a:spLocks noChangeAspect="1" noChangeArrowheads="1"/>
          </p:cNvSpPr>
          <p:nvPr/>
        </p:nvSpPr>
        <p:spPr bwMode="auto">
          <a:xfrm>
            <a:off x="4675188" y="2050733"/>
            <a:ext cx="219075" cy="225425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942672" y="4333240"/>
            <a:ext cx="7459760" cy="1901275"/>
            <a:chOff x="506961" y="4912516"/>
            <a:chExt cx="7459760" cy="1901275"/>
          </a:xfrm>
        </p:grpSpPr>
        <p:sp>
          <p:nvSpPr>
            <p:cNvPr id="168" name="Rectangle 167"/>
            <p:cNvSpPr/>
            <p:nvPr/>
          </p:nvSpPr>
          <p:spPr>
            <a:xfrm>
              <a:off x="2545111" y="4912518"/>
              <a:ext cx="947219" cy="91048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21754" y="4912516"/>
              <a:ext cx="169210" cy="91048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890963" y="4912517"/>
              <a:ext cx="2820555" cy="91048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432946" y="5954640"/>
              <a:ext cx="3533775" cy="36933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Artificial prizes to share information</a:t>
              </a:r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06961" y="5962608"/>
              <a:ext cx="2985369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Steiner tree objective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56818" y="6444459"/>
              <a:ext cx="4749890" cy="369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Explaining individuals’ data vs. similarity tradeoff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2115654" y="4333242"/>
                <a:ext cx="5103641" cy="855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\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54" y="4333242"/>
                <a:ext cx="5103641" cy="8552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8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2" y="1378014"/>
            <a:ext cx="6006265" cy="52957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7583" y="5540703"/>
            <a:ext cx="220663" cy="946149"/>
            <a:chOff x="107583" y="5289243"/>
            <a:chExt cx="220663" cy="946149"/>
          </a:xfrm>
        </p:grpSpPr>
        <p:sp>
          <p:nvSpPr>
            <p:cNvPr id="7" name="Oval 65"/>
            <p:cNvSpPr>
              <a:spLocks noChangeAspect="1" noChangeArrowheads="1"/>
            </p:cNvSpPr>
            <p:nvPr/>
          </p:nvSpPr>
          <p:spPr bwMode="auto">
            <a:xfrm>
              <a:off x="107583" y="5289243"/>
              <a:ext cx="220663" cy="2079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   Mutation or proteomic change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Oval 65"/>
            <p:cNvSpPr>
              <a:spLocks noChangeAspect="1" noChangeArrowheads="1"/>
            </p:cNvSpPr>
            <p:nvPr/>
          </p:nvSpPr>
          <p:spPr bwMode="auto">
            <a:xfrm>
              <a:off x="107583" y="5658336"/>
              <a:ext cx="220663" cy="207963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   Important in related tumors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Oval 65"/>
            <p:cNvSpPr>
              <a:spLocks noChangeAspect="1" noChangeArrowheads="1"/>
            </p:cNvSpPr>
            <p:nvPr/>
          </p:nvSpPr>
          <p:spPr bwMode="auto">
            <a:xfrm>
              <a:off x="107583" y="6027429"/>
              <a:ext cx="220663" cy="2079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   Steiner node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Breast </a:t>
            </a:r>
            <a:r>
              <a:rPr lang="en-US" sz="4000" dirty="0" smtClean="0"/>
              <a:t>cancer tumor TCGA-AN-A0AR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72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2" y="1378014"/>
            <a:ext cx="6006265" cy="5295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233120" y="931199"/>
            <a:ext cx="7040880" cy="594360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Unique pathways with common core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83" y="5540703"/>
            <a:ext cx="220663" cy="946149"/>
            <a:chOff x="107583" y="5289243"/>
            <a:chExt cx="220663" cy="946149"/>
          </a:xfrm>
        </p:grpSpPr>
        <p:sp>
          <p:nvSpPr>
            <p:cNvPr id="7" name="Oval 65"/>
            <p:cNvSpPr>
              <a:spLocks noChangeAspect="1" noChangeArrowheads="1"/>
            </p:cNvSpPr>
            <p:nvPr/>
          </p:nvSpPr>
          <p:spPr bwMode="auto">
            <a:xfrm>
              <a:off x="107583" y="5289243"/>
              <a:ext cx="220663" cy="2079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   Mutation or proteomic change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Oval 65"/>
            <p:cNvSpPr>
              <a:spLocks noChangeAspect="1" noChangeArrowheads="1"/>
            </p:cNvSpPr>
            <p:nvPr/>
          </p:nvSpPr>
          <p:spPr bwMode="auto">
            <a:xfrm>
              <a:off x="107583" y="5658336"/>
              <a:ext cx="220663" cy="207963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   Important in related tumors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Oval 65"/>
            <p:cNvSpPr>
              <a:spLocks noChangeAspect="1" noChangeArrowheads="1"/>
            </p:cNvSpPr>
            <p:nvPr/>
          </p:nvSpPr>
          <p:spPr bwMode="auto">
            <a:xfrm>
              <a:off x="107583" y="6027429"/>
              <a:ext cx="220663" cy="2079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   Steiner node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1120" y="1950140"/>
            <a:ext cx="4596855" cy="4536712"/>
            <a:chOff x="3823245" y="1996440"/>
            <a:chExt cx="4596855" cy="45367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060" y="2032206"/>
              <a:ext cx="3727611" cy="279326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13" name="Straight Connector 12"/>
            <p:cNvCxnSpPr/>
            <p:nvPr/>
          </p:nvCxnSpPr>
          <p:spPr bwMode="auto">
            <a:xfrm flipH="1">
              <a:off x="3823245" y="1996440"/>
              <a:ext cx="817335" cy="4167619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4900205" y="4838700"/>
              <a:ext cx="3519895" cy="1694452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38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 identification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Steiner tree/forest (related to PCST)</a:t>
            </a:r>
          </a:p>
          <a:p>
            <a:pPr lvl="1"/>
            <a:r>
              <a:rPr lang="en-US" dirty="0"/>
              <a:t>Prize-collecting Steiner forest (</a:t>
            </a:r>
            <a:r>
              <a:rPr lang="en-US" dirty="0">
                <a:hlinkClick r:id="rId2"/>
              </a:rPr>
              <a:t>PCSF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Belief propagation approximation (</a:t>
            </a:r>
            <a:r>
              <a:rPr lang="en-US" dirty="0" err="1">
                <a:hlinkClick r:id="rId3"/>
              </a:rPr>
              <a:t>msgsteiner</a:t>
            </a:r>
            <a:r>
              <a:rPr lang="en-US" dirty="0"/>
              <a:t>)</a:t>
            </a:r>
          </a:p>
          <a:p>
            <a:r>
              <a:rPr lang="en-US" dirty="0" smtClean="0"/>
              <a:t>k-shortest paths</a:t>
            </a:r>
          </a:p>
          <a:p>
            <a:pPr lvl="1"/>
            <a:r>
              <a:rPr lang="en-US" dirty="0" smtClean="0">
                <a:hlinkClick r:id="rId4"/>
              </a:rPr>
              <a:t>Ruths2007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Shih2012</a:t>
            </a:r>
            <a:endParaRPr lang="en-US" dirty="0" smtClean="0"/>
          </a:p>
          <a:p>
            <a:r>
              <a:rPr lang="en-US" dirty="0" smtClean="0"/>
              <a:t>Integer programs</a:t>
            </a:r>
          </a:p>
          <a:p>
            <a:pPr lvl="1"/>
            <a:r>
              <a:rPr lang="en-US" dirty="0" smtClean="0"/>
              <a:t>Signaling-regulatory Pathway </a:t>
            </a:r>
            <a:r>
              <a:rPr lang="en-US" dirty="0" err="1" smtClean="0"/>
              <a:t>INferencE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SPINE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7"/>
              </a:rPr>
              <a:t>Chasman2014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 identification algorithms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dirty="0" smtClean="0"/>
              <a:t>Path-based objectives</a:t>
            </a:r>
          </a:p>
          <a:p>
            <a:pPr lvl="1"/>
            <a:r>
              <a:rPr lang="en-US" dirty="0" smtClean="0"/>
              <a:t>Physical Network Models (</a:t>
            </a:r>
            <a:r>
              <a:rPr lang="en-US" dirty="0" smtClean="0">
                <a:hlinkClick r:id="rId2"/>
              </a:rPr>
              <a:t>PNM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Maximum Edge Orientation (</a:t>
            </a:r>
            <a:r>
              <a:rPr lang="en-US" dirty="0" smtClean="0">
                <a:hlinkClick r:id="rId3"/>
              </a:rPr>
              <a:t>MEO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Signaling and Dynamic Regulatory Events Miner (</a:t>
            </a:r>
            <a:r>
              <a:rPr lang="en-US" dirty="0" smtClean="0">
                <a:hlinkClick r:id="rId4"/>
              </a:rPr>
              <a:t>SDREM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Maximum </a:t>
            </a:r>
            <a:r>
              <a:rPr lang="en-US" dirty="0"/>
              <a:t>flow</a:t>
            </a:r>
          </a:p>
          <a:p>
            <a:pPr lvl="1"/>
            <a:r>
              <a:rPr lang="en-US" dirty="0">
                <a:hlinkClick r:id="rId5"/>
              </a:rPr>
              <a:t>ResponseNet</a:t>
            </a:r>
          </a:p>
          <a:p>
            <a:r>
              <a:rPr lang="en-US" dirty="0" smtClean="0"/>
              <a:t>Hybrid approaches</a:t>
            </a:r>
          </a:p>
          <a:p>
            <a:pPr lvl="1"/>
            <a:r>
              <a:rPr lang="en-US" dirty="0" err="1" smtClean="0"/>
              <a:t>PathLinker</a:t>
            </a:r>
            <a:r>
              <a:rPr lang="en-US" dirty="0" smtClean="0"/>
              <a:t>: random walk + shortest paths</a:t>
            </a:r>
          </a:p>
          <a:p>
            <a:pPr lvl="1"/>
            <a:r>
              <a:rPr lang="en-US" dirty="0" smtClean="0">
                <a:hlinkClick r:id="rId6"/>
              </a:rPr>
              <a:t>ANAT</a:t>
            </a:r>
            <a:r>
              <a:rPr lang="en-US" dirty="0" smtClean="0"/>
              <a:t>: shortest path + Steiner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in pathway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Multi-task learning: jointly model several related biological conditions</a:t>
            </a:r>
          </a:p>
          <a:p>
            <a:pPr lvl="1"/>
            <a:r>
              <a:rPr lang="en-US" dirty="0" smtClean="0"/>
              <a:t>ResponseNet extension: </a:t>
            </a:r>
            <a:r>
              <a:rPr lang="en-US" dirty="0" smtClean="0">
                <a:hlinkClick r:id="rId2"/>
              </a:rPr>
              <a:t>SAMNet</a:t>
            </a:r>
            <a:endParaRPr lang="en-US" dirty="0" smtClean="0"/>
          </a:p>
          <a:p>
            <a:pPr lvl="1"/>
            <a:r>
              <a:rPr lang="en-US" dirty="0" smtClean="0"/>
              <a:t>Steiner forest extension: </a:t>
            </a:r>
            <a:r>
              <a:rPr lang="en-US" dirty="0" smtClean="0">
                <a:hlinkClick r:id="rId3"/>
              </a:rPr>
              <a:t>Multi-PCSF</a:t>
            </a:r>
            <a:endParaRPr lang="en-US" dirty="0" smtClean="0"/>
          </a:p>
          <a:p>
            <a:pPr lvl="1"/>
            <a:r>
              <a:rPr lang="en-US" dirty="0" smtClean="0"/>
              <a:t>SDREM extension: </a:t>
            </a:r>
            <a:r>
              <a:rPr lang="en-US" dirty="0" smtClean="0">
                <a:hlinkClick r:id="rId4"/>
              </a:rPr>
              <a:t>MT-SDREM</a:t>
            </a:r>
            <a:endParaRPr lang="en-US" dirty="0"/>
          </a:p>
          <a:p>
            <a:r>
              <a:rPr lang="en-US" dirty="0" smtClean="0"/>
              <a:t>Temporal data</a:t>
            </a:r>
          </a:p>
          <a:p>
            <a:pPr lvl="1"/>
            <a:r>
              <a:rPr lang="en-US" dirty="0" smtClean="0"/>
              <a:t>ResponseNet extension: </a:t>
            </a:r>
            <a:r>
              <a:rPr lang="en-US" dirty="0" smtClean="0">
                <a:hlinkClick r:id="rId5"/>
              </a:rPr>
              <a:t>TimeXNet</a:t>
            </a:r>
            <a:endParaRPr lang="en-US" dirty="0" smtClean="0"/>
          </a:p>
          <a:p>
            <a:pPr lvl="1"/>
            <a:r>
              <a:rPr lang="en-US" dirty="0" smtClean="0"/>
              <a:t>Pathway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structure important for therapeutics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77" y="1634745"/>
            <a:ext cx="3931345" cy="5088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8460" y="6415059"/>
            <a:ext cx="130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Cancer Genome Landscapes"/>
              </a:rPr>
              <a:t>Vogelstein2013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72031" y="3855624"/>
            <a:ext cx="267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Kinase inhibitors target</a:t>
            </a:r>
          </a:p>
          <a:p>
            <a:r>
              <a:rPr lang="en-US" dirty="0" smtClean="0"/>
              <a:t>specific pathway members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29132" y="3805314"/>
            <a:ext cx="558560" cy="30086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29132" y="4501955"/>
            <a:ext cx="417303" cy="15449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Glioblastoma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9624"/>
            <a:ext cx="7886700" cy="503237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Phosphorylation changes (88 proteins)</a:t>
            </a:r>
          </a:p>
          <a:p>
            <a:r>
              <a:rPr lang="en-US" dirty="0" smtClean="0"/>
              <a:t>DNase hypersensitivity changes (~13000 regions)</a:t>
            </a:r>
          </a:p>
          <a:p>
            <a:r>
              <a:rPr lang="en-US" dirty="0" smtClean="0"/>
              <a:t>Gene expression changes (1623 genes)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1867916"/>
            <a:ext cx="2636100" cy="3411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083" y="1344439"/>
            <a:ext cx="283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U87H – </a:t>
            </a:r>
            <a:r>
              <a:rPr lang="en-US" sz="2400" b="1" dirty="0" smtClean="0"/>
              <a:t>H</a:t>
            </a:r>
            <a:r>
              <a:rPr lang="en-US" sz="2400" dirty="0" smtClean="0"/>
              <a:t>igh </a:t>
            </a:r>
            <a:r>
              <a:rPr lang="en-US" sz="2400" dirty="0" err="1" smtClean="0"/>
              <a:t>EGFRvIII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29476" y="1911959"/>
            <a:ext cx="0" cy="860344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58939" y="1344439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U87DK – </a:t>
            </a:r>
            <a:r>
              <a:rPr lang="en-US" sz="2400" b="1" dirty="0" smtClean="0"/>
              <a:t>D</a:t>
            </a:r>
            <a:r>
              <a:rPr lang="en-US" sz="2400" dirty="0" smtClean="0"/>
              <a:t>ead </a:t>
            </a:r>
            <a:r>
              <a:rPr lang="en-US" sz="2400" b="1" dirty="0"/>
              <a:t>K</a:t>
            </a:r>
            <a:r>
              <a:rPr lang="en-US" sz="2400" dirty="0" smtClean="0"/>
              <a:t>inase</a:t>
            </a:r>
            <a:endParaRPr lang="en-US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42" y="1867916"/>
            <a:ext cx="2636100" cy="3411738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6135231" y="1806104"/>
            <a:ext cx="907501" cy="1072054"/>
          </a:xfrm>
          <a:prstGeom prst="mathMultipl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208" y="1690689"/>
            <a:ext cx="4435792" cy="4337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for integrating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79558" cy="4351338"/>
          </a:xfrm>
        </p:spPr>
        <p:txBody>
          <a:bodyPr/>
          <a:lstStyle/>
          <a:p>
            <a:r>
              <a:rPr lang="en-US" dirty="0" smtClean="0"/>
              <a:t>Low correlation between phosphorylation and transcription</a:t>
            </a:r>
          </a:p>
          <a:p>
            <a:r>
              <a:rPr lang="en-US" dirty="0" smtClean="0"/>
              <a:t>Provide complementary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Two stages: define prizes, solve PCST</a:t>
            </a:r>
            <a:endParaRPr lang="en-US" sz="4000" dirty="0"/>
          </a:p>
        </p:txBody>
      </p:sp>
      <p:pic>
        <p:nvPicPr>
          <p:cNvPr id="1026" name="Picture 2" descr="http://fraenkel-nsf.csbi.mit.edu/omicsintegrator/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1" y="1367607"/>
            <a:ext cx="7843418" cy="54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40976" y="6550223"/>
            <a:ext cx="136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Cancer Genome Landscapes"/>
              </a:rPr>
              <a:t>OmicsIntegrator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20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phosphorylation prizes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Prize based on phosphorylation fold change</a:t>
            </a:r>
          </a:p>
          <a:p>
            <a:r>
              <a:rPr lang="en-US" dirty="0" smtClean="0"/>
              <a:t>Proteins with prizes called terminals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: protein</a:t>
            </a:r>
          </a:p>
          <a:p>
            <a:r>
              <a:rPr lang="en-US" i="1" dirty="0" err="1" smtClean="0"/>
              <a:t>prize</a:t>
            </a:r>
            <a:r>
              <a:rPr lang="en-US" i="1" baseline="-25000" dirty="0" err="1" smtClean="0"/>
              <a:t>ph</a:t>
            </a:r>
            <a:r>
              <a:rPr lang="en-US" dirty="0" smtClean="0"/>
              <a:t>: phosphorylation prize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6389" y="4071658"/>
                <a:ext cx="3831221" cy="616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𝑝𝑟𝑖𝑧𝑒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𝑝h𝑜𝑠𝑝h𝑜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87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𝑝h𝑜𝑠𝑝h𝑜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87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𝐷𝐾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389" y="4071658"/>
                <a:ext cx="3831221" cy="616259"/>
              </a:xfrm>
              <a:prstGeom prst="rect">
                <a:avLst/>
              </a:prstGeom>
              <a:blipFill rotWithShape="0"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5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</a:t>
            </a:r>
            <a:r>
              <a:rPr lang="en-US" dirty="0" smtClean="0"/>
              <a:t>1: TF prizes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differentially expressed genes</a:t>
            </a:r>
          </a:p>
          <a:p>
            <a:r>
              <a:rPr lang="en-US" dirty="0" smtClean="0"/>
              <a:t>Find differential DNase peaks</a:t>
            </a:r>
          </a:p>
          <a:p>
            <a:r>
              <a:rPr lang="en-US" dirty="0" smtClean="0"/>
              <a:t>Create gene X TF score matrix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3475463"/>
            <a:ext cx="421005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0514" y="4640030"/>
            <a:ext cx="845011" cy="20703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1986" y="4640029"/>
            <a:ext cx="578528" cy="207034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8206" y="4640030"/>
            <a:ext cx="740634" cy="207034"/>
          </a:xfrm>
          <a:prstGeom prst="rect">
            <a:avLst/>
          </a:prstGeom>
          <a:solidFill>
            <a:schemeClr val="accent6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7710" y="5750095"/>
            <a:ext cx="8215419" cy="3693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DNA binding motif affinity for TF </a:t>
            </a:r>
            <a:r>
              <a:rPr lang="el-GR" i="1" dirty="0" smtClean="0"/>
              <a:t>τ</a:t>
            </a:r>
            <a:r>
              <a:rPr lang="en-US" dirty="0" smtClean="0"/>
              <a:t> at score for peak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condition </a:t>
            </a:r>
            <a:r>
              <a:rPr lang="en-US" i="1" dirty="0" smtClean="0"/>
              <a:t>c </a:t>
            </a:r>
            <a:r>
              <a:rPr lang="en-US" dirty="0" smtClean="0"/>
              <a:t>proximal to gene </a:t>
            </a:r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88206" y="5101324"/>
            <a:ext cx="385586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Peaks mapped to gene </a:t>
            </a:r>
            <a:r>
              <a:rPr lang="en-US" i="1" dirty="0"/>
              <a:t>g</a:t>
            </a:r>
            <a:r>
              <a:rPr lang="en-US" dirty="0"/>
              <a:t> in </a:t>
            </a:r>
            <a:r>
              <a:rPr lang="en-US" dirty="0" smtClean="0"/>
              <a:t>U87DK </a:t>
            </a:r>
            <a:r>
              <a:rPr lang="en-US" dirty="0"/>
              <a:t>cells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8515" y="5101324"/>
            <a:ext cx="3827010" cy="369332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Peaks mapped to gene </a:t>
            </a:r>
            <a:r>
              <a:rPr lang="en-US" i="1" dirty="0" smtClean="0"/>
              <a:t>g</a:t>
            </a:r>
            <a:r>
              <a:rPr lang="en-US" dirty="0" smtClean="0"/>
              <a:t> in U87H cells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28839" y="4640029"/>
            <a:ext cx="845011" cy="20703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fraenkel-nsf.csbi.mit.edu/omicsintegrator/Figur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63213" r="78481" b="14440"/>
          <a:stretch/>
        </p:blipFill>
        <p:spPr bwMode="auto">
          <a:xfrm>
            <a:off x="6264818" y="1896697"/>
            <a:ext cx="2579252" cy="19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71" y="3999453"/>
            <a:ext cx="1795243" cy="479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</a:t>
            </a:r>
            <a:r>
              <a:rPr lang="en-US" dirty="0" smtClean="0"/>
              <a:t>1: TF prizes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each TF independently for association with differentially expressed gene </a:t>
            </a:r>
            <a:r>
              <a:rPr lang="en-US" i="1" dirty="0" smtClean="0"/>
              <a:t>g</a:t>
            </a:r>
          </a:p>
          <a:p>
            <a:r>
              <a:rPr lang="en-US" dirty="0" smtClean="0"/>
              <a:t>Are coefficients in linear regression significantly different from 0?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5271" y="4419999"/>
            <a:ext cx="452580" cy="194225"/>
          </a:xfrm>
          <a:prstGeom prst="rect">
            <a:avLst/>
          </a:prstGeom>
          <a:solidFill>
            <a:schemeClr val="accent4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0356" y="4419999"/>
            <a:ext cx="420544" cy="194225"/>
          </a:xfrm>
          <a:prstGeom prst="rect">
            <a:avLst/>
          </a:prstGeom>
          <a:solidFill>
            <a:schemeClr val="accent6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035" y="5701410"/>
            <a:ext cx="4865369" cy="3693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coefficient, use t-test statistic for prize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56563" y="5090349"/>
            <a:ext cx="3498907" cy="369332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Binding affinity for TF </a:t>
            </a:r>
            <a:r>
              <a:rPr lang="el-GR" i="1" dirty="0"/>
              <a:t>τ</a:t>
            </a:r>
            <a:r>
              <a:rPr lang="en-US" dirty="0"/>
              <a:t> near gene </a:t>
            </a:r>
            <a:r>
              <a:rPr lang="en-US" i="1" dirty="0"/>
              <a:t>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67" y="5090349"/>
            <a:ext cx="3485608" cy="369332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Gene </a:t>
            </a:r>
            <a:r>
              <a:rPr lang="en-US" i="1" dirty="0" smtClean="0"/>
              <a:t>g</a:t>
            </a:r>
            <a:r>
              <a:rPr lang="en-US" dirty="0" smtClean="0"/>
              <a:t> log</a:t>
            </a:r>
            <a:r>
              <a:rPr lang="en-US" baseline="-25000" dirty="0" smtClean="0"/>
              <a:t>2</a:t>
            </a:r>
            <a:r>
              <a:rPr lang="en-US" dirty="0" smtClean="0"/>
              <a:t> expression fold change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12720" y="4419999"/>
            <a:ext cx="257636" cy="1942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fraenkel-nsf.csbi.mit.edu/omicsintegrator/Figur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64809" r="62654" b="17701"/>
          <a:stretch/>
        </p:blipFill>
        <p:spPr bwMode="auto">
          <a:xfrm>
            <a:off x="5744165" y="3322248"/>
            <a:ext cx="2013995" cy="15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</TotalTime>
  <Words>662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Linking Proteomic and Transcriptional Data through the Interactome and Epigenome Reveals a Map of Oncogene-induced Signaling</vt:lpstr>
      <vt:lpstr>Prize-Collecting Steiner Tree (PCST)</vt:lpstr>
      <vt:lpstr>Pathway structure important for therapeutics</vt:lpstr>
      <vt:lpstr>Glioblastoma model</vt:lpstr>
      <vt:lpstr>Pathways for integrating data</vt:lpstr>
      <vt:lpstr>Two stages: define prizes, solve PCST</vt:lpstr>
      <vt:lpstr>Stage 1: phosphorylation prizes</vt:lpstr>
      <vt:lpstr>Stage 1: TF prizes</vt:lpstr>
      <vt:lpstr>Stage 1: TF prizes continued</vt:lpstr>
      <vt:lpstr>Stage 2: identify subnetwork</vt:lpstr>
      <vt:lpstr>Solving PCST</vt:lpstr>
      <vt:lpstr>EGRFvIII signaling pathway</vt:lpstr>
      <vt:lpstr>Comparing with other network approaches</vt:lpstr>
      <vt:lpstr>Using pathway structure for validation</vt:lpstr>
      <vt:lpstr>Three tiers of proteins to test</vt:lpstr>
      <vt:lpstr>Inhibitor viability screening</vt:lpstr>
      <vt:lpstr>Inhibitor viability screening</vt:lpstr>
      <vt:lpstr>ChIP-seq to explore EP300 role</vt:lpstr>
      <vt:lpstr>PCST versus other pathway approaches</vt:lpstr>
      <vt:lpstr>Multi-sample Prize-Collecting Steiner Forest (Multi-PCSF)</vt:lpstr>
      <vt:lpstr>PCST formulation</vt:lpstr>
      <vt:lpstr>Multi-PCSF formulation</vt:lpstr>
      <vt:lpstr>Breast cancer tumor TCGA-AN-A0AR</vt:lpstr>
      <vt:lpstr>Unique pathways with common core</vt:lpstr>
      <vt:lpstr>Appendix</vt:lpstr>
      <vt:lpstr>Alternative pathway identification algorithms</vt:lpstr>
      <vt:lpstr>Alternative pathway identification algorithms continued</vt:lpstr>
      <vt:lpstr>Recent developments in pathway discovery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Signaling Pathways</dc:title>
  <dc:creator>Anthony Gitter</dc:creator>
  <cp:lastModifiedBy>Anthony Gitter</cp:lastModifiedBy>
  <cp:revision>49</cp:revision>
  <dcterms:created xsi:type="dcterms:W3CDTF">2015-03-16T19:54:22Z</dcterms:created>
  <dcterms:modified xsi:type="dcterms:W3CDTF">2015-04-16T17:44:38Z</dcterms:modified>
</cp:coreProperties>
</file>