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71" r:id="rId5"/>
    <p:sldId id="269" r:id="rId6"/>
    <p:sldId id="270" r:id="rId7"/>
    <p:sldId id="259" r:id="rId8"/>
    <p:sldId id="260" r:id="rId9"/>
    <p:sldId id="261" r:id="rId10"/>
    <p:sldId id="272" r:id="rId11"/>
    <p:sldId id="262" r:id="rId12"/>
    <p:sldId id="263" r:id="rId13"/>
    <p:sldId id="264" r:id="rId14"/>
    <p:sldId id="26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37" autoAdjust="0"/>
  </p:normalViewPr>
  <p:slideViewPr>
    <p:cSldViewPr snapToGrid="0" snapToObjects="1">
      <p:cViewPr>
        <p:scale>
          <a:sx n="75" d="100"/>
          <a:sy n="75" d="100"/>
        </p:scale>
        <p:origin x="-19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7F637-BAD0-484B-A3F1-ECBBCD18AF0B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7966-D2CC-7242-8FC2-C6DAB86D1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Increasing amount</a:t>
            </a:r>
            <a:r>
              <a:rPr lang="en-US" baseline="0" dirty="0" smtClean="0"/>
              <a:t> of genomic research that creates molecular characterizations of thousands of tumors for molecular-based taxonomy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sub-classifications are based on recurrent genetic and epigenetic alterations that converge on common pathways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Differences in clinical behavior correlated with single-tissue tumor types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Figure 3: Subtype-specific patterns of gene program and</a:t>
            </a:r>
            <a:r>
              <a:rPr lang="en-US" baseline="0" dirty="0" smtClean="0"/>
              <a:t> selected pathway expression characterizing each pan-cancer-12 COCA Subtype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Identified gene programs (mRNA-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signature genes with high </a:t>
            </a:r>
            <a:r>
              <a:rPr lang="en-US" baseline="0" dirty="0" err="1" smtClean="0"/>
              <a:t>mutal</a:t>
            </a:r>
            <a:r>
              <a:rPr lang="en-US" baseline="0" dirty="0" smtClean="0"/>
              <a:t> correlation across Pan-Cancer-12) and pathway signatures for drug targets and and standard pathways clustered separately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Did weighted gene correlation network-based clustering and found 22 gene programs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Heat map showing subtypes in numerical order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Red = high intensity, blue = low, white = average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7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Figure 4A: Through</a:t>
            </a:r>
            <a:r>
              <a:rPr lang="en-US" baseline="0" dirty="0" smtClean="0"/>
              <a:t> integrative subtype analysis, they found that 4 tumor types (LUSC, HNSC and BLCA) converged to the C2-squamous subtype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Studied the genomic and pathway-based determinants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3 main tumor types shared loss of 3p and increased TP63, PIK3CA and SOX2 gene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4B: Driver analysis found several high-confidence driver genes (PIK3CA, MLL3 and KEAP1) frequently mutated in c2 squamous, but also other subtypes;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Protein-affecting mutations are in green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C: Found high-confidence driver genes w/ mutation frequency higher in c2-squamous like than others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D: </a:t>
            </a:r>
            <a:r>
              <a:rPr lang="en-US" baseline="0" dirty="0" err="1" smtClean="0"/>
              <a:t>HotNet</a:t>
            </a:r>
            <a:r>
              <a:rPr lang="en-US" baseline="0" dirty="0" smtClean="0"/>
              <a:t> algorithm analysis identified 2 </a:t>
            </a:r>
            <a:r>
              <a:rPr lang="en-US" baseline="0" dirty="0" err="1" smtClean="0"/>
              <a:t>subnetworks</a:t>
            </a:r>
            <a:r>
              <a:rPr lang="en-US" baseline="0" dirty="0" smtClean="0"/>
              <a:t> of mutated pathways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Figure 5: Comparison of molecular characteristics of C2-Squamous-like, C4-BRCA/Basal</a:t>
            </a:r>
            <a:r>
              <a:rPr lang="en-US" baseline="0" dirty="0" smtClean="0"/>
              <a:t> and </a:t>
            </a:r>
            <a:r>
              <a:rPr lang="en-US" dirty="0" smtClean="0"/>
              <a:t> C9 OV</a:t>
            </a:r>
            <a:r>
              <a:rPr lang="en-US" baseline="0" dirty="0" smtClean="0"/>
              <a:t> Subtypes reveals differences in TP63 and TP53 signaling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A: Looked at relative significance of TP53 network activation with C2-squamous and C4/BRCA- basal; looked at network neighbors surrounding tetramer complexes that show activation/inactivation; found that TP63 activation more significant in C2 than C4 and uses more TP63 network targets; could be b/c TP53 pathway activity in C2 related to isoforms of family members TP53 and TP73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Red= activated in C2 and C4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Blue = inactivated in both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Purple = activated in C2, but not in C4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White: activated/inactivated in one subtype</a:t>
            </a:r>
          </a:p>
          <a:p>
            <a:r>
              <a:rPr lang="en-US" baseline="0" dirty="0" smtClean="0"/>
              <a:t>- B: Box plot of isoform-levels of TP63 and TP73 in C2, C4 and C9 (TP53 frequently mutated COCA subtypes); TP63 expression levels in C2 higher than in C4-BRCA basal</a:t>
            </a:r>
          </a:p>
          <a:p>
            <a:r>
              <a:rPr lang="en-US" baseline="0" dirty="0" smtClean="0"/>
              <a:t>- C. Circle map of PARADIGM shift differences w/ TP53 mutations in C2, C4, and C9.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D. Unsupervised clustering of C2, C4 and C9 cancers based on expression patterns of 33 TCGA-related gene signatures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They identified 3 main clusters of signatures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0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6: Divergence of the bladder cancer samples across multiple COCA samples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Bladder</a:t>
            </a:r>
            <a:r>
              <a:rPr lang="en-US" baseline="0" dirty="0" smtClean="0"/>
              <a:t> samples were one of the most diverse tumor types – clustering into 7/11 subtypes (mostly in LUAD, CS-squamous-like, BLCA)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Since it is one of the most diverse tissue-of-origin tumor types in Pan-Cancer-12, they looked at survival differences between 3 groups of bladder cancer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A: Kaplan Meier analysis of bladder cancers; showing samples in C2-squamous and C1-LUAD showed much worse survival than BLCA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B: </a:t>
            </a:r>
            <a:r>
              <a:rPr lang="en-US" baseline="0" dirty="0" err="1" smtClean="0"/>
              <a:t>Heatmap</a:t>
            </a:r>
            <a:r>
              <a:rPr lang="en-US" baseline="0" dirty="0" smtClean="0"/>
              <a:t> of 17 proteins that are expressed at different levels within C2 relative to C8; subtype across the top and protein data along the rows, different colors showing the magnitude; see many differences in protein expression across two types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C: Driver genes with differential mutation frequencies in bladder samples in C1, C2 and C8, frequencies within COCA subtype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D: </a:t>
            </a:r>
            <a:r>
              <a:rPr lang="en-US" baseline="0" dirty="0" err="1" smtClean="0"/>
              <a:t>Heatmap</a:t>
            </a:r>
            <a:r>
              <a:rPr lang="en-US" baseline="0" dirty="0" smtClean="0"/>
              <a:t> of 11 gene programs that show differential expression between C2 and C8 bladder cancers; subtypes across the top, gene programs are the rows, red is high magnitude and blue = low; bladder C2 show higher levels of immune cell-associated signatures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E: PARADIGM </a:t>
            </a:r>
            <a:r>
              <a:rPr lang="en-US" baseline="0" dirty="0" err="1" smtClean="0"/>
              <a:t>subnetwork</a:t>
            </a:r>
            <a:r>
              <a:rPr lang="en-US" baseline="0" dirty="0" smtClean="0"/>
              <a:t> of immune-related pathway biomarkers that are activated in C2 compared to C8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Node size reflects overall significance and shape is the feature type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Patients would be considered for nonstandard treatment regimens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Identified</a:t>
            </a:r>
            <a:r>
              <a:rPr lang="en-US" baseline="0" dirty="0" smtClean="0"/>
              <a:t> new genomic and pathway insight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Found that epithelial cancers from basal-like cells are very different from those with secretory functions (luminal)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C2 squamous-like probably come from a subtype between many epithelial surfaces (oral cavity, lungs and bladder)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Many samples of bladder cancers fell into 3 subtypes (c1, c2, and c8)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Refined taxonomy builds off of genetic research and provides prognostic info above the tissue of origin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Further studies may be done to personalizing therapy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  Single-tissue subtype classification led to therapies that target subtype-specific molecular alterations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2</a:t>
            </a:r>
            <a:r>
              <a:rPr lang="en-US" baseline="0" dirty="0" smtClean="0"/>
              <a:t> well-known examples are EGFR mutant lung adenocarcinomas and ERBB2-amplified breast cancer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Wanted to see if tissue-of-origin categories split intro subtypes based on genomic analysis and find possible convergence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They performed a multiplatform integrative analysis of thousands of cancers from 12 tumor types in TCGA project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They identified 11 “integrated subtypes”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will see that tissue-of-origin features are dominant for identifying most subtypes, but about 10% were reclassified by molecular classification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Composed</a:t>
            </a:r>
            <a:r>
              <a:rPr lang="en-US" baseline="0" dirty="0" smtClean="0"/>
              <a:t> of 12 different malignancies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Includes 10 TCGA published data</a:t>
            </a:r>
            <a:r>
              <a:rPr lang="en-US" baseline="0" dirty="0" smtClean="0"/>
              <a:t> sets and 2 other types: LUAD and HNSC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There were 3, 527 cases assayed by at least 4 out of the six data types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LUAD – lung adenocarcinoma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HNSC – head and neck squamous cell carcinoma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5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Integrated subtype classification of</a:t>
            </a:r>
            <a:r>
              <a:rPr lang="en-US" baseline="0" dirty="0" smtClean="0"/>
              <a:t> tumor samples in Pan-Cancer-12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Data across platforms are combined without needing to normalize prior to clustering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Results of single-platform analysis was the input to this second-level cluster analysis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is so large platforms with more features than the small platforms do not dominate the overall soln.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They also used </a:t>
            </a:r>
            <a:r>
              <a:rPr lang="en-US" baseline="0" dirty="0" err="1" smtClean="0"/>
              <a:t>SuperCluster</a:t>
            </a:r>
            <a:r>
              <a:rPr lang="en-US" baseline="0" dirty="0" smtClean="0"/>
              <a:t> and PARADIGM – uses gene expression and CN; highly concordant with COCA subtypes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Supplementary</a:t>
            </a:r>
            <a:r>
              <a:rPr lang="en-US" baseline="0" dirty="0" smtClean="0"/>
              <a:t> Figure S2 E: Integrated platform analysis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Comparing individual mRNA-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-based subtypes to integrative COCA subtypes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Across the top are the tissue types, which are the COCA cluster membership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Rows correspond to subtypes within each tissue by mRNA-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clustering where each color represents a cluster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-Figure 1A:</a:t>
            </a:r>
            <a:r>
              <a:rPr lang="en-US" baseline="0" dirty="0" smtClean="0"/>
              <a:t>  Integrating subtype classifications from the 11 major subtypes from Pan-Cancer-12. Groups and numbers on top correspond with tissues on the right</a:t>
            </a:r>
          </a:p>
          <a:p>
            <a:r>
              <a:rPr lang="en-US" baseline="0" dirty="0" smtClean="0"/>
              <a:t>- COCA at the top and Pan-Cancer 12 at the bottom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data type is represented by a different color: CN, DNA methylation, etc.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see convergence of HNSC, LUSC and some BLCA in Squamous-like (pink)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1B: mutation status for 10 most significantly mutated genes. Only 3 of the genes mutated at frequency greater than 10%: TP53, PIK3CA and PTEN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6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Figure 1C:</a:t>
            </a:r>
            <a:r>
              <a:rPr lang="en-US" baseline="0" dirty="0" smtClean="0"/>
              <a:t> CN status for 9 important genes</a:t>
            </a:r>
          </a:p>
          <a:p>
            <a:r>
              <a:rPr lang="en-US" baseline="0" dirty="0" smtClean="0"/>
              <a:t>- Figure 1D: Overall survival of subtypes using Kaplan Meier plot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Figure 1E: Log-likelihood ratio statistic as you add clinical data, tissue type and COCA subtypes. Wanted to see if integration of COCA subtypes adding more info about predicting survival outside of tissue-of-origin and clinical features. They saw an increased likelihood when COCA is added to the model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Figure 2A:</a:t>
            </a:r>
            <a:r>
              <a:rPr lang="en-US" baseline="0" dirty="0" smtClean="0"/>
              <a:t> Genes (top) and mutations (right), driver genes were mutated at a different rate within one COCA subtype compared outside of it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Yellow = genes with mutation rate = background rate &amp; white = genes with no mutations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Distinguish C1-LUAd and CS-Squamous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There are only 2 genes shared between BRCA basal and luminal – reinforce different subtypes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Figure 2B:</a:t>
            </a:r>
            <a:r>
              <a:rPr lang="en-US" baseline="0" dirty="0" smtClean="0"/>
              <a:t> Heat map = Somatic CNA’s are on the top, chromosomal locations along the side; show amplifications/deletions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Figure 2C: Box and whisker plots showing range of copy-number segments within tumors in each cluster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C9-OV, BRCA basal and LUAD have high genomic instability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from Experimental Procedures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Collection of 6,898 gene expression signatures which they evaluated on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expression profiles from 3,602 TCGA samples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Reduced number of features using </a:t>
            </a:r>
            <a:r>
              <a:rPr lang="en-US" baseline="0" dirty="0" err="1" smtClean="0"/>
              <a:t>MsigDB</a:t>
            </a:r>
            <a:r>
              <a:rPr lang="en-US" baseline="0" dirty="0" smtClean="0"/>
              <a:t> on basis of bimodality, considered only those with bimodal index greater than 1.1 in at least 1 cancer type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Filtering based on hypothesis that signatures that are multi-modal with individual or many cancer types show heterogeneity shared across cancers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applied Weighted Gene Correlation network analysis that uses small world networks and overlap metrics to find highly correlated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7966-D2CC-7242-8FC2-C6DAB86D1D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9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2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1762-371F-AB44-96D7-7E81C9FD8E1F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86C9-49EB-2849-9AA3-6F5F4DADD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8675"/>
            <a:ext cx="7772400" cy="2584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Multiplatform Analysis of 12 Cancer Types Reveals Molecular Classification within and across Tissues of Origin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92575"/>
            <a:ext cx="80772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Hoadley</a:t>
            </a:r>
            <a:r>
              <a:rPr lang="en-US" sz="2400" dirty="0" smtClean="0">
                <a:solidFill>
                  <a:schemeClr val="tx1"/>
                </a:solidFill>
              </a:rPr>
              <a:t>, KA et al. Cell 158(4):929-944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9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18 at 10.09.1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28" b="-24028"/>
          <a:stretch>
            <a:fillRect/>
          </a:stretch>
        </p:blipFill>
        <p:spPr>
          <a:xfrm>
            <a:off x="457199" y="406399"/>
            <a:ext cx="8500533" cy="6331127"/>
          </a:xfrm>
        </p:spPr>
      </p:pic>
    </p:spTree>
    <p:extLst>
      <p:ext uri="{BB962C8B-B14F-4D97-AF65-F5344CB8AC3E}">
        <p14:creationId xmlns:p14="http://schemas.microsoft.com/office/powerpoint/2010/main" val="351145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07 at 8.06.5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56" r="-27756"/>
          <a:stretch>
            <a:fillRect/>
          </a:stretch>
        </p:blipFill>
        <p:spPr>
          <a:xfrm>
            <a:off x="457200" y="301624"/>
            <a:ext cx="8229600" cy="6143625"/>
          </a:xfrm>
        </p:spPr>
      </p:pic>
    </p:spTree>
    <p:extLst>
      <p:ext uri="{BB962C8B-B14F-4D97-AF65-F5344CB8AC3E}">
        <p14:creationId xmlns:p14="http://schemas.microsoft.com/office/powerpoint/2010/main" val="355518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07 at 8.09.5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2" r="-6732"/>
          <a:stretch>
            <a:fillRect/>
          </a:stretch>
        </p:blipFill>
        <p:spPr>
          <a:xfrm>
            <a:off x="-19976" y="349250"/>
            <a:ext cx="9163976" cy="6432815"/>
          </a:xfrm>
        </p:spPr>
      </p:pic>
    </p:spTree>
    <p:extLst>
      <p:ext uri="{BB962C8B-B14F-4D97-AF65-F5344CB8AC3E}">
        <p14:creationId xmlns:p14="http://schemas.microsoft.com/office/powerpoint/2010/main" val="200029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07 at 8.11.4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8" r="-13758"/>
          <a:stretch>
            <a:fillRect/>
          </a:stretch>
        </p:blipFill>
        <p:spPr>
          <a:xfrm>
            <a:off x="457200" y="301625"/>
            <a:ext cx="8229600" cy="6254750"/>
          </a:xfrm>
        </p:spPr>
      </p:pic>
    </p:spTree>
    <p:extLst>
      <p:ext uri="{BB962C8B-B14F-4D97-AF65-F5344CB8AC3E}">
        <p14:creationId xmlns:p14="http://schemas.microsoft.com/office/powerpoint/2010/main" val="163351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07 at 8.14.0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80" r="-19580"/>
          <a:stretch>
            <a:fillRect/>
          </a:stretch>
        </p:blipFill>
        <p:spPr>
          <a:xfrm>
            <a:off x="457200" y="349250"/>
            <a:ext cx="8229600" cy="6223000"/>
          </a:xfrm>
        </p:spPr>
      </p:pic>
    </p:spTree>
    <p:extLst>
      <p:ext uri="{BB962C8B-B14F-4D97-AF65-F5344CB8AC3E}">
        <p14:creationId xmlns:p14="http://schemas.microsoft.com/office/powerpoint/2010/main" val="349715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1/10 cancer patients classified differently based on new taxonomy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Guide </a:t>
            </a:r>
            <a:r>
              <a:rPr lang="en-US" dirty="0"/>
              <a:t>new therapeutic decisions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Bladder cancers most heterogeneous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“Cell-of-origin” features still dominate molecular taxonomy, but refined taxonomy provides independent info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3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Cancers classified based on pathological criteria – tissue site of origin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TCGA reported genome-wide studies of 10 malignancies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Each single-tissue cancer type can be divided into 3-4 molecular subtypes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2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11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430"/>
            <a:ext cx="8229600" cy="4928734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Possible shared molecular alterations across cancers from different tissues - unclear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Do disease subtypes span multiple tissues of origin?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Molecular signatures may give distinct taxonomy relative to tissue-of-origin-based classification (current method)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12 at 6.17.17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" r="1646" b="-460"/>
          <a:stretch/>
        </p:blipFill>
        <p:spPr>
          <a:xfrm>
            <a:off x="457200" y="982134"/>
            <a:ext cx="8094133" cy="5656263"/>
          </a:xfrm>
        </p:spPr>
      </p:pic>
      <p:sp>
        <p:nvSpPr>
          <p:cNvPr id="5" name="TextBox 4"/>
          <p:cNvSpPr txBox="1"/>
          <p:nvPr/>
        </p:nvSpPr>
        <p:spPr>
          <a:xfrm>
            <a:off x="3223565" y="258802"/>
            <a:ext cx="2475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Pan-Cancer-12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997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“Cluster of cluster assignments”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Input : binary vectors representing each platform-specific cluster group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Each platform influences integrated result with weight proportional to # of distinct subtypes from consensus clustering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Output : Reclusters samples according to vectors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3-10 at 9.20.0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b="128"/>
          <a:stretch>
            <a:fillRect/>
          </a:stretch>
        </p:blipFill>
        <p:spPr>
          <a:xfrm>
            <a:off x="457200" y="200025"/>
            <a:ext cx="8229600" cy="6367463"/>
          </a:xfrm>
        </p:spPr>
      </p:pic>
    </p:spTree>
    <p:extLst>
      <p:ext uri="{BB962C8B-B14F-4D97-AF65-F5344CB8AC3E}">
        <p14:creationId xmlns:p14="http://schemas.microsoft.com/office/powerpoint/2010/main" val="6967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3-07 at 5.24.1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1" r="-9561"/>
          <a:stretch>
            <a:fillRect/>
          </a:stretch>
        </p:blipFill>
        <p:spPr>
          <a:xfrm>
            <a:off x="457200" y="349250"/>
            <a:ext cx="8229600" cy="6223000"/>
          </a:xfrm>
        </p:spPr>
      </p:pic>
    </p:spTree>
    <p:extLst>
      <p:ext uri="{BB962C8B-B14F-4D97-AF65-F5344CB8AC3E}">
        <p14:creationId xmlns:p14="http://schemas.microsoft.com/office/powerpoint/2010/main" val="423171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07 at 8.03.1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15" b="-21115"/>
          <a:stretch>
            <a:fillRect/>
          </a:stretch>
        </p:blipFill>
        <p:spPr>
          <a:xfrm>
            <a:off x="457200" y="301625"/>
            <a:ext cx="8229600" cy="5824538"/>
          </a:xfrm>
        </p:spPr>
      </p:pic>
    </p:spTree>
    <p:extLst>
      <p:ext uri="{BB962C8B-B14F-4D97-AF65-F5344CB8AC3E}">
        <p14:creationId xmlns:p14="http://schemas.microsoft.com/office/powerpoint/2010/main" val="82390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07 at 8.05.2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05" r="-29205"/>
          <a:stretch>
            <a:fillRect/>
          </a:stretch>
        </p:blipFill>
        <p:spPr>
          <a:xfrm>
            <a:off x="457200" y="381000"/>
            <a:ext cx="8229600" cy="6159500"/>
          </a:xfrm>
        </p:spPr>
      </p:pic>
    </p:spTree>
    <p:extLst>
      <p:ext uri="{BB962C8B-B14F-4D97-AF65-F5344CB8AC3E}">
        <p14:creationId xmlns:p14="http://schemas.microsoft.com/office/powerpoint/2010/main" val="4523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1708</Words>
  <Application>Microsoft Macintosh PowerPoint</Application>
  <PresentationFormat>On-screen Show (4:3)</PresentationFormat>
  <Paragraphs>129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Multiplatform Analysis of 12 Cancer Types Reveals Molecular Classification within and across Tissues of Origin </vt:lpstr>
      <vt:lpstr>Background</vt:lpstr>
      <vt:lpstr>Motivation</vt:lpstr>
      <vt:lpstr>PowerPoint Presentation</vt:lpstr>
      <vt:lpstr>COCA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Multiplatform Analysis of 12 Cancer Types Reveals Molecular Classification within and across Tissues of Origin </dc:title>
  <dc:creator>Anita Sinha</dc:creator>
  <cp:lastModifiedBy>Anita Sinha</cp:lastModifiedBy>
  <cp:revision>61</cp:revision>
  <dcterms:created xsi:type="dcterms:W3CDTF">2015-03-07T23:12:00Z</dcterms:created>
  <dcterms:modified xsi:type="dcterms:W3CDTF">2015-03-19T15:46:51Z</dcterms:modified>
</cp:coreProperties>
</file>