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57" r:id="rId3"/>
    <p:sldId id="258" r:id="rId4"/>
    <p:sldId id="268" r:id="rId5"/>
    <p:sldId id="271" r:id="rId6"/>
    <p:sldId id="259" r:id="rId7"/>
    <p:sldId id="260" r:id="rId8"/>
    <p:sldId id="269" r:id="rId9"/>
    <p:sldId id="261" r:id="rId10"/>
    <p:sldId id="270" r:id="rId11"/>
    <p:sldId id="262" r:id="rId12"/>
    <p:sldId id="263" r:id="rId13"/>
    <p:sldId id="264" r:id="rId14"/>
    <p:sldId id="265" r:id="rId15"/>
    <p:sldId id="266" r:id="rId16"/>
    <p:sldId id="267"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132" autoAdjust="0"/>
  </p:normalViewPr>
  <p:slideViewPr>
    <p:cSldViewPr snapToGrid="0" snapToObjects="1">
      <p:cViewPr varScale="1">
        <p:scale>
          <a:sx n="63" d="100"/>
          <a:sy n="63" d="100"/>
        </p:scale>
        <p:origin x="2026"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623DF3-1FE7-FC43-ABA6-E9F847C20FB7}" type="datetimeFigureOut">
              <a:rPr lang="en-US" smtClean="0"/>
              <a:t>4/23/2015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27BA8E-508D-7F41-B450-FAF861A59F92}" type="slidenum">
              <a:rPr lang="en-US" smtClean="0"/>
              <a:t>‹#›</a:t>
            </a:fld>
            <a:endParaRPr lang="en-US"/>
          </a:p>
        </p:txBody>
      </p:sp>
    </p:spTree>
    <p:extLst>
      <p:ext uri="{BB962C8B-B14F-4D97-AF65-F5344CB8AC3E}">
        <p14:creationId xmlns:p14="http://schemas.microsoft.com/office/powerpoint/2010/main" val="34726100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27BA8E-508D-7F41-B450-FAF861A59F92}" type="slidenum">
              <a:rPr lang="en-US" smtClean="0"/>
              <a:t>1</a:t>
            </a:fld>
            <a:endParaRPr lang="en-US"/>
          </a:p>
        </p:txBody>
      </p:sp>
    </p:spTree>
    <p:extLst>
      <p:ext uri="{BB962C8B-B14F-4D97-AF65-F5344CB8AC3E}">
        <p14:creationId xmlns:p14="http://schemas.microsoft.com/office/powerpoint/2010/main" val="2709691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Figure 4: Clonal evolutionary structures</a:t>
            </a:r>
            <a:r>
              <a:rPr lang="en-US" baseline="0" dirty="0" smtClean="0"/>
              <a:t> of tumor sample SU070</a:t>
            </a:r>
          </a:p>
          <a:p>
            <a:pPr marL="171450" indent="-171450">
              <a:buFontTx/>
              <a:buChar char="-"/>
            </a:pPr>
            <a:r>
              <a:rPr lang="en-US" baseline="0" dirty="0" smtClean="0"/>
              <a:t>Shows the partial order plot of sample SU070</a:t>
            </a:r>
          </a:p>
          <a:p>
            <a:pPr marL="171450" indent="-171450">
              <a:buFontTx/>
              <a:buChar char="-"/>
            </a:pPr>
            <a:r>
              <a:rPr lang="en-US" baseline="0" dirty="0" smtClean="0"/>
              <a:t>The order of the nodes can also be used to infer ancestry via transitivity</a:t>
            </a:r>
          </a:p>
          <a:p>
            <a:pPr marL="171450" indent="-171450">
              <a:buFontTx/>
              <a:buChar char="-"/>
            </a:pPr>
            <a:r>
              <a:rPr lang="en-US" baseline="0" dirty="0" smtClean="0"/>
              <a:t>A: Shows the ground truth tree from Jan et. al.</a:t>
            </a:r>
          </a:p>
          <a:p>
            <a:pPr marL="628650" lvl="1" indent="-171450">
              <a:buFontTx/>
              <a:buChar char="-"/>
            </a:pPr>
            <a:r>
              <a:rPr lang="en-US" baseline="0" dirty="0" smtClean="0"/>
              <a:t>The SNV CXorf66 has a high probability of being in the subclonal lineage that is the </a:t>
            </a:r>
            <a:r>
              <a:rPr lang="en-US" baseline="0" dirty="0" err="1" smtClean="0"/>
              <a:t>firect</a:t>
            </a:r>
            <a:r>
              <a:rPr lang="en-US" baseline="0" dirty="0" smtClean="0"/>
              <a:t> parent of the one that DOCK9 is in</a:t>
            </a:r>
          </a:p>
          <a:p>
            <a:pPr marL="628650" lvl="1" indent="-171450">
              <a:buFontTx/>
              <a:buChar char="-"/>
            </a:pPr>
            <a:r>
              <a:rPr lang="en-US" baseline="0" dirty="0" smtClean="0"/>
              <a:t>Since the TET2-T1884A SNV is sorted before CXorf66, TET2-T1884A has a high probability of being in the ancestral lineage to the one CXorf66 is in</a:t>
            </a:r>
          </a:p>
          <a:p>
            <a:pPr marL="628650" lvl="1" indent="-171450">
              <a:buFontTx/>
              <a:buChar char="-"/>
            </a:pPr>
            <a:r>
              <a:rPr lang="en-US" baseline="0" dirty="0" smtClean="0"/>
              <a:t>It can also be interpreted that both CXorf36 and CXorf66 are in the same lineage because they are both direct parents of DOCK9 – there are no edges between them</a:t>
            </a:r>
          </a:p>
          <a:p>
            <a:pPr marL="171450" indent="-171450">
              <a:buFontTx/>
              <a:buChar char="-"/>
            </a:pPr>
            <a:r>
              <a:rPr lang="en-US" baseline="0" dirty="0" smtClean="0"/>
              <a:t>B:  PhyloSub’s output using the partial order plot.</a:t>
            </a:r>
          </a:p>
          <a:p>
            <a:pPr marL="628650" lvl="1" indent="-171450">
              <a:buFontTx/>
              <a:buChar char="-"/>
            </a:pPr>
            <a:r>
              <a:rPr lang="en-US" baseline="0" dirty="0" smtClean="0"/>
              <a:t>They removed edges with a probability of less than 0.1 before laying out the nodes</a:t>
            </a:r>
          </a:p>
          <a:p>
            <a:pPr marL="628650" lvl="1" indent="-171450">
              <a:buFontTx/>
              <a:buChar char="-"/>
            </a:pPr>
            <a:r>
              <a:rPr lang="en-US" baseline="0" dirty="0" smtClean="0"/>
              <a:t>Color of the border of the SNV represents the subclonal lineage cluster that the SNV is placed into by a graph-based clustering algorithm that takes the co-clustering freq. as input</a:t>
            </a:r>
          </a:p>
          <a:p>
            <a:pPr marL="628650" lvl="1" indent="-171450">
              <a:buFontTx/>
              <a:buChar char="-"/>
            </a:pPr>
            <a:r>
              <a:rPr lang="en-US" baseline="0" dirty="0" smtClean="0"/>
              <a:t>** there is no strong evidence for either a linear or branching lineage or specific clustering among these SNV’s</a:t>
            </a:r>
          </a:p>
          <a:p>
            <a:pPr marL="628650" lvl="1" indent="-171450">
              <a:buFontTx/>
              <a:buChar char="-"/>
            </a:pPr>
            <a:r>
              <a:rPr lang="en-US" baseline="0" dirty="0" smtClean="0"/>
              <a:t>** The SNV freq. were only consistent with a linear lineage and PhyloSub almost perfectly reconstructed the results of the single assay with only 1 </a:t>
            </a:r>
            <a:r>
              <a:rPr lang="en-US" baseline="0" dirty="0" err="1" smtClean="0"/>
              <a:t>misordering</a:t>
            </a:r>
            <a:r>
              <a:rPr lang="en-US" baseline="0" dirty="0" smtClean="0"/>
              <a:t> of the SNV’s</a:t>
            </a:r>
            <a:endParaRPr lang="en-US" dirty="0"/>
          </a:p>
        </p:txBody>
      </p:sp>
      <p:sp>
        <p:nvSpPr>
          <p:cNvPr id="4" name="Slide Number Placeholder 3"/>
          <p:cNvSpPr>
            <a:spLocks noGrp="1"/>
          </p:cNvSpPr>
          <p:nvPr>
            <p:ph type="sldNum" sz="quarter" idx="10"/>
          </p:nvPr>
        </p:nvSpPr>
        <p:spPr/>
        <p:txBody>
          <a:bodyPr/>
          <a:lstStyle/>
          <a:p>
            <a:fld id="{9927BA8E-508D-7F41-B450-FAF861A59F92}" type="slidenum">
              <a:rPr lang="en-US" smtClean="0"/>
              <a:t>11</a:t>
            </a:fld>
            <a:endParaRPr lang="en-US"/>
          </a:p>
        </p:txBody>
      </p:sp>
    </p:spTree>
    <p:extLst>
      <p:ext uri="{BB962C8B-B14F-4D97-AF65-F5344CB8AC3E}">
        <p14:creationId xmlns:p14="http://schemas.microsoft.com/office/powerpoint/2010/main" val="39821513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Figure</a:t>
            </a:r>
            <a:r>
              <a:rPr lang="en-US" baseline="0" dirty="0" smtClean="0"/>
              <a:t> 5: Clonal evolutionary structures of SU048</a:t>
            </a:r>
          </a:p>
          <a:p>
            <a:pPr marL="171450" indent="-171450">
              <a:buFontTx/>
              <a:buChar char="-"/>
            </a:pPr>
            <a:r>
              <a:rPr lang="en-US" baseline="0" dirty="0" smtClean="0"/>
              <a:t>A: Shows the subclonal lineage inferred by Jan et. al.’s single assay</a:t>
            </a:r>
          </a:p>
          <a:p>
            <a:pPr marL="628650" lvl="1" indent="-171450">
              <a:buFontTx/>
              <a:buChar char="-"/>
            </a:pPr>
            <a:r>
              <a:rPr lang="en-US" baseline="0" dirty="0" smtClean="0"/>
              <a:t>Ground truth tree from Jan et. al</a:t>
            </a:r>
          </a:p>
          <a:p>
            <a:pPr marL="628650" lvl="1" indent="-171450">
              <a:buFontTx/>
              <a:buChar char="-"/>
            </a:pPr>
            <a:r>
              <a:rPr lang="en-US" baseline="0" dirty="0" smtClean="0"/>
              <a:t>It only contains 2 lineages, one with only TET2 stop and the other with the 5 other SNV’s</a:t>
            </a:r>
          </a:p>
          <a:p>
            <a:pPr marL="628650" lvl="1" indent="-171450">
              <a:buFontTx/>
              <a:buChar char="-"/>
            </a:pPr>
            <a:r>
              <a:rPr lang="en-US" baseline="0" dirty="0" smtClean="0"/>
              <a:t>The TET2 stop lineage genotype has a 0.81  probability in posterior and the second genotype has a small probability of 0.06</a:t>
            </a:r>
          </a:p>
          <a:p>
            <a:pPr marL="171450" indent="-171450">
              <a:buFontTx/>
              <a:buChar char="-"/>
            </a:pPr>
            <a:r>
              <a:rPr lang="en-US" baseline="0" dirty="0" smtClean="0"/>
              <a:t>B: PhyloSub’s output using a partial order plot </a:t>
            </a:r>
          </a:p>
          <a:p>
            <a:pPr marL="628650" lvl="1" indent="-171450">
              <a:buFontTx/>
              <a:buChar char="-"/>
            </a:pPr>
            <a:r>
              <a:rPr lang="en-US" baseline="0" dirty="0" smtClean="0"/>
              <a:t>These lineage trees inferred by PhyloSub on single samples of SNV freq. are consistent with ground truth, but there is large uncertainty in sample SU048 about if the lineage is linear or a chain</a:t>
            </a:r>
            <a:endParaRPr lang="en-US" dirty="0"/>
          </a:p>
        </p:txBody>
      </p:sp>
      <p:sp>
        <p:nvSpPr>
          <p:cNvPr id="4" name="Slide Number Placeholder 3"/>
          <p:cNvSpPr>
            <a:spLocks noGrp="1"/>
          </p:cNvSpPr>
          <p:nvPr>
            <p:ph type="sldNum" sz="quarter" idx="10"/>
          </p:nvPr>
        </p:nvSpPr>
        <p:spPr/>
        <p:txBody>
          <a:bodyPr/>
          <a:lstStyle/>
          <a:p>
            <a:fld id="{9927BA8E-508D-7F41-B450-FAF861A59F92}" type="slidenum">
              <a:rPr lang="en-US" smtClean="0"/>
              <a:t>12</a:t>
            </a:fld>
            <a:endParaRPr lang="en-US"/>
          </a:p>
        </p:txBody>
      </p:sp>
    </p:spTree>
    <p:extLst>
      <p:ext uri="{BB962C8B-B14F-4D97-AF65-F5344CB8AC3E}">
        <p14:creationId xmlns:p14="http://schemas.microsoft.com/office/powerpoint/2010/main" val="22816120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Figure</a:t>
            </a:r>
            <a:r>
              <a:rPr lang="en-US" baseline="0" dirty="0" smtClean="0"/>
              <a:t> 6: Clonal evolutionary structures of tumor samples from patient CLL077</a:t>
            </a:r>
          </a:p>
          <a:p>
            <a:pPr marL="171450" indent="-171450">
              <a:buFontTx/>
              <a:buChar char="-"/>
            </a:pPr>
            <a:r>
              <a:rPr lang="en-US" baseline="0" dirty="0" smtClean="0"/>
              <a:t>Samples of chronic lymphocytic leukemia (CLL)</a:t>
            </a:r>
          </a:p>
          <a:p>
            <a:pPr marL="171450" indent="-171450">
              <a:buFontTx/>
              <a:buChar char="-"/>
            </a:pPr>
            <a:r>
              <a:rPr lang="en-US" baseline="0" dirty="0" smtClean="0"/>
              <a:t>Quantified SNV freq. of a set of SNV’s during different time points spanning the patient therapy cycle</a:t>
            </a:r>
          </a:p>
          <a:p>
            <a:pPr marL="171450" indent="-171450">
              <a:buFontTx/>
              <a:buChar char="-"/>
            </a:pPr>
            <a:r>
              <a:rPr lang="en-US" baseline="0" dirty="0" smtClean="0"/>
              <a:t>The SNV’s were chosen based on </a:t>
            </a:r>
            <a:r>
              <a:rPr lang="en-US" baseline="0" dirty="0" err="1" smtClean="0"/>
              <a:t>exome</a:t>
            </a:r>
            <a:r>
              <a:rPr lang="en-US" baseline="0" dirty="0" smtClean="0"/>
              <a:t> sequencing and then targeted </a:t>
            </a:r>
            <a:r>
              <a:rPr lang="en-US" baseline="0" dirty="0" err="1" smtClean="0"/>
              <a:t>resequencing</a:t>
            </a:r>
            <a:endParaRPr lang="en-US" baseline="0" dirty="0" smtClean="0"/>
          </a:p>
          <a:p>
            <a:pPr marL="171450" indent="-171450">
              <a:buFontTx/>
              <a:buChar char="-"/>
            </a:pPr>
            <a:r>
              <a:rPr lang="en-US" baseline="0" dirty="0" smtClean="0"/>
              <a:t>Patient CLL077 has 11 SNV freq. for five different time points</a:t>
            </a:r>
          </a:p>
          <a:p>
            <a:pPr marL="171450" indent="-171450">
              <a:buFontTx/>
              <a:buChar char="-"/>
            </a:pPr>
            <a:r>
              <a:rPr lang="en-US" baseline="0" dirty="0" smtClean="0"/>
              <a:t>In PhyloSub, they modeling multiple samples from the same cancer as sharing the same evolutionary history but they allowed subclonal freq. to change between samples</a:t>
            </a:r>
          </a:p>
          <a:p>
            <a:pPr marL="171450" indent="-171450">
              <a:buFontTx/>
              <a:buChar char="-"/>
            </a:pPr>
            <a:r>
              <a:rPr lang="en-US" baseline="0" dirty="0" smtClean="0"/>
              <a:t>They applied PhyloSub to the SNV read count data – the SNV’s appeared to be heterozygous with the normal CN</a:t>
            </a:r>
          </a:p>
          <a:p>
            <a:pPr marL="171450" indent="-171450">
              <a:buFontTx/>
              <a:buChar char="-"/>
            </a:pPr>
            <a:r>
              <a:rPr lang="en-US" baseline="0" dirty="0" smtClean="0"/>
              <a:t>** The only showed the best single structure corresponding to the MCMC sample with the highest complete-data likelihood</a:t>
            </a:r>
          </a:p>
          <a:p>
            <a:pPr marL="171450" indent="-171450">
              <a:buFontTx/>
              <a:buChar char="-"/>
            </a:pPr>
            <a:r>
              <a:rPr lang="en-US" baseline="0" dirty="0" smtClean="0"/>
              <a:t>Left: baseline tree structure from </a:t>
            </a:r>
            <a:r>
              <a:rPr lang="en-US" baseline="0" dirty="0" err="1" smtClean="0"/>
              <a:t>Schuh</a:t>
            </a:r>
            <a:r>
              <a:rPr lang="en-US" baseline="0" dirty="0" smtClean="0"/>
              <a:t> et. Al</a:t>
            </a:r>
          </a:p>
          <a:p>
            <a:pPr marL="171450" indent="-171450">
              <a:buFontTx/>
              <a:buChar char="-"/>
            </a:pPr>
            <a:r>
              <a:rPr lang="en-US" baseline="0" dirty="0" smtClean="0"/>
              <a:t>Right: best tree structure estimated by PhyloSub</a:t>
            </a:r>
          </a:p>
          <a:p>
            <a:pPr marL="171450" indent="-171450">
              <a:buFontTx/>
              <a:buChar char="-"/>
            </a:pPr>
            <a:r>
              <a:rPr lang="en-US" baseline="0" dirty="0" smtClean="0"/>
              <a:t>The SNV population freq. and the cluster assignments are also shown in the figure</a:t>
            </a:r>
            <a:endParaRPr lang="en-US" dirty="0"/>
          </a:p>
        </p:txBody>
      </p:sp>
      <p:sp>
        <p:nvSpPr>
          <p:cNvPr id="4" name="Slide Number Placeholder 3"/>
          <p:cNvSpPr>
            <a:spLocks noGrp="1"/>
          </p:cNvSpPr>
          <p:nvPr>
            <p:ph type="sldNum" sz="quarter" idx="10"/>
          </p:nvPr>
        </p:nvSpPr>
        <p:spPr/>
        <p:txBody>
          <a:bodyPr/>
          <a:lstStyle/>
          <a:p>
            <a:fld id="{9927BA8E-508D-7F41-B450-FAF861A59F92}" type="slidenum">
              <a:rPr lang="en-US" smtClean="0"/>
              <a:t>13</a:t>
            </a:fld>
            <a:endParaRPr lang="en-US"/>
          </a:p>
        </p:txBody>
      </p:sp>
    </p:spTree>
    <p:extLst>
      <p:ext uri="{BB962C8B-B14F-4D97-AF65-F5344CB8AC3E}">
        <p14:creationId xmlns:p14="http://schemas.microsoft.com/office/powerpoint/2010/main" val="42017518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Figure</a:t>
            </a:r>
            <a:r>
              <a:rPr lang="en-US" baseline="0" dirty="0" smtClean="0"/>
              <a:t> 7: Clonal evolutionary structures of tumor samples from patient CLL003</a:t>
            </a:r>
          </a:p>
          <a:p>
            <a:r>
              <a:rPr lang="en-US" baseline="0" dirty="0" smtClean="0"/>
              <a:t>-Left: baseline tree structure from </a:t>
            </a:r>
            <a:r>
              <a:rPr lang="en-US" baseline="0" dirty="0" err="1" smtClean="0"/>
              <a:t>Schuh</a:t>
            </a:r>
            <a:r>
              <a:rPr lang="en-US" baseline="0" dirty="0" smtClean="0"/>
              <a:t> et. Al</a:t>
            </a:r>
          </a:p>
          <a:p>
            <a:r>
              <a:rPr lang="en-US" baseline="0" dirty="0" smtClean="0"/>
              <a:t>- Right: best tree structure estimated by PhyloSub</a:t>
            </a:r>
            <a:endParaRPr lang="en-US" dirty="0"/>
          </a:p>
        </p:txBody>
      </p:sp>
      <p:sp>
        <p:nvSpPr>
          <p:cNvPr id="4" name="Slide Number Placeholder 3"/>
          <p:cNvSpPr>
            <a:spLocks noGrp="1"/>
          </p:cNvSpPr>
          <p:nvPr>
            <p:ph type="sldNum" sz="quarter" idx="10"/>
          </p:nvPr>
        </p:nvSpPr>
        <p:spPr/>
        <p:txBody>
          <a:bodyPr/>
          <a:lstStyle/>
          <a:p>
            <a:fld id="{9927BA8E-508D-7F41-B450-FAF861A59F92}" type="slidenum">
              <a:rPr lang="en-US" smtClean="0"/>
              <a:t>14</a:t>
            </a:fld>
            <a:endParaRPr lang="en-US"/>
          </a:p>
        </p:txBody>
      </p:sp>
    </p:spTree>
    <p:extLst>
      <p:ext uri="{BB962C8B-B14F-4D97-AF65-F5344CB8AC3E}">
        <p14:creationId xmlns:p14="http://schemas.microsoft.com/office/powerpoint/2010/main" val="14805452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Figure</a:t>
            </a:r>
            <a:r>
              <a:rPr lang="en-US" baseline="0" dirty="0" smtClean="0"/>
              <a:t> 8: Clonal evolutionary structures of tumor samples from patient CLL006</a:t>
            </a:r>
          </a:p>
          <a:p>
            <a:r>
              <a:rPr lang="en-US" baseline="0" dirty="0" smtClean="0"/>
              <a:t>- Left: baseline tree structure from </a:t>
            </a:r>
            <a:r>
              <a:rPr lang="en-US" baseline="0" dirty="0" err="1" smtClean="0"/>
              <a:t>Schuh</a:t>
            </a:r>
            <a:r>
              <a:rPr lang="en-US" baseline="0" dirty="0" smtClean="0"/>
              <a:t> et. Al</a:t>
            </a:r>
          </a:p>
          <a:p>
            <a:pPr marL="171450" indent="-171450">
              <a:buFontTx/>
              <a:buChar char="-"/>
            </a:pPr>
            <a:r>
              <a:rPr lang="en-US" baseline="0" dirty="0" smtClean="0"/>
              <a:t>Right: Best tree structure estimated by PhyloSub</a:t>
            </a:r>
          </a:p>
          <a:p>
            <a:pPr marL="171450" indent="-171450">
              <a:buFontTx/>
              <a:buChar char="-"/>
            </a:pPr>
            <a:r>
              <a:rPr lang="en-US" baseline="0" dirty="0" smtClean="0"/>
              <a:t>PhyloSub inferred a chain structure similar to the chain structure from </a:t>
            </a:r>
            <a:r>
              <a:rPr lang="en-US" baseline="0" dirty="0" err="1" smtClean="0"/>
              <a:t>Schuh</a:t>
            </a:r>
            <a:r>
              <a:rPr lang="en-US" baseline="0" dirty="0" smtClean="0"/>
              <a:t> et. Al </a:t>
            </a:r>
          </a:p>
          <a:p>
            <a:pPr marL="171450" indent="-171450">
              <a:buFontTx/>
              <a:buChar char="-"/>
            </a:pPr>
            <a:r>
              <a:rPr lang="en-US" baseline="0" dirty="0" smtClean="0"/>
              <a:t>The major difference in the best estimate of the tree structure is the splitting of the cluster A into two clusters</a:t>
            </a:r>
          </a:p>
          <a:p>
            <a:pPr marL="171450" indent="-171450">
              <a:buFontTx/>
              <a:buChar char="-"/>
            </a:pPr>
            <a:r>
              <a:rPr lang="en-US" baseline="0" dirty="0" smtClean="0"/>
              <a:t>They found the complete-data log likelihood of PhyloSub’s best estimate of the tree structure is higher than the one for the chain structure of </a:t>
            </a:r>
            <a:r>
              <a:rPr lang="en-US" baseline="0" dirty="0" err="1" smtClean="0"/>
              <a:t>Schuh</a:t>
            </a:r>
            <a:r>
              <a:rPr lang="en-US" baseline="0" dirty="0" smtClean="0"/>
              <a:t> et. Al</a:t>
            </a:r>
          </a:p>
          <a:p>
            <a:pPr marL="171450" indent="-171450">
              <a:buFontTx/>
              <a:buChar char="-"/>
            </a:pPr>
            <a:r>
              <a:rPr lang="en-US" baseline="0" dirty="0" smtClean="0"/>
              <a:t>**PhyloSub prefers the splitting of the cluster A into 2 clusters</a:t>
            </a:r>
            <a:endParaRPr lang="en-US" dirty="0"/>
          </a:p>
        </p:txBody>
      </p:sp>
      <p:sp>
        <p:nvSpPr>
          <p:cNvPr id="4" name="Slide Number Placeholder 3"/>
          <p:cNvSpPr>
            <a:spLocks noGrp="1"/>
          </p:cNvSpPr>
          <p:nvPr>
            <p:ph type="sldNum" sz="quarter" idx="10"/>
          </p:nvPr>
        </p:nvSpPr>
        <p:spPr/>
        <p:txBody>
          <a:bodyPr/>
          <a:lstStyle/>
          <a:p>
            <a:fld id="{9927BA8E-508D-7F41-B450-FAF861A59F92}" type="slidenum">
              <a:rPr lang="en-US" smtClean="0"/>
              <a:t>15</a:t>
            </a:fld>
            <a:endParaRPr lang="en-US"/>
          </a:p>
        </p:txBody>
      </p:sp>
    </p:spTree>
    <p:extLst>
      <p:ext uri="{BB962C8B-B14F-4D97-AF65-F5344CB8AC3E}">
        <p14:creationId xmlns:p14="http://schemas.microsoft.com/office/powerpoint/2010/main" val="3197028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Figure 9: Allele frequencies in the CLL datasets</a:t>
            </a:r>
          </a:p>
          <a:p>
            <a:pPr marL="171450" indent="-171450">
              <a:buFontTx/>
              <a:buChar char="-"/>
            </a:pPr>
            <a:r>
              <a:rPr lang="en-US" dirty="0" smtClean="0"/>
              <a:t>Plots</a:t>
            </a:r>
            <a:r>
              <a:rPr lang="en-US" baseline="0" dirty="0" smtClean="0"/>
              <a:t> the freq. of each SNV in the 3 samples</a:t>
            </a:r>
          </a:p>
          <a:p>
            <a:pPr marL="171450" indent="-171450">
              <a:buFontTx/>
              <a:buChar char="-"/>
            </a:pPr>
            <a:r>
              <a:rPr lang="en-US" baseline="0" dirty="0" smtClean="0"/>
              <a:t>They colored SNV’s according to their subclonal lineage assignments by </a:t>
            </a:r>
            <a:r>
              <a:rPr lang="en-US" baseline="0" dirty="0" err="1" smtClean="0"/>
              <a:t>Schuh</a:t>
            </a:r>
            <a:r>
              <a:rPr lang="en-US" baseline="0" dirty="0" smtClean="0"/>
              <a:t>. Et al</a:t>
            </a:r>
          </a:p>
          <a:p>
            <a:pPr marL="171450" indent="-171450">
              <a:buFontTx/>
              <a:buChar char="-"/>
            </a:pPr>
            <a:r>
              <a:rPr lang="en-US" baseline="0" dirty="0" smtClean="0"/>
              <a:t>The dotted line in the middle panel shows the SNV that formed its own cluster in PhyloSub’s estimate of the tree structure</a:t>
            </a:r>
          </a:p>
          <a:p>
            <a:pPr marL="171450" indent="-171450">
              <a:buFontTx/>
              <a:buChar char="-"/>
            </a:pPr>
            <a:r>
              <a:rPr lang="en-US" baseline="0" dirty="0" smtClean="0"/>
              <a:t>Having multiple samples of SNV freq. greatly reduces the posterior uncertainty in the evolutionary history of the tumor</a:t>
            </a:r>
          </a:p>
          <a:p>
            <a:pPr marL="171450" indent="-171450">
              <a:buFontTx/>
              <a:buChar char="-"/>
            </a:pPr>
            <a:r>
              <a:rPr lang="en-US" baseline="0" dirty="0" smtClean="0"/>
              <a:t>PhyloSub is able to reconstruct histories produced by a semi-manual procedure</a:t>
            </a:r>
          </a:p>
        </p:txBody>
      </p:sp>
      <p:sp>
        <p:nvSpPr>
          <p:cNvPr id="4" name="Slide Number Placeholder 3"/>
          <p:cNvSpPr>
            <a:spLocks noGrp="1"/>
          </p:cNvSpPr>
          <p:nvPr>
            <p:ph type="sldNum" sz="quarter" idx="10"/>
          </p:nvPr>
        </p:nvSpPr>
        <p:spPr/>
        <p:txBody>
          <a:bodyPr/>
          <a:lstStyle/>
          <a:p>
            <a:fld id="{9927BA8E-508D-7F41-B450-FAF861A59F92}" type="slidenum">
              <a:rPr lang="en-US" smtClean="0"/>
              <a:t>16</a:t>
            </a:fld>
            <a:endParaRPr lang="en-US"/>
          </a:p>
        </p:txBody>
      </p:sp>
    </p:spTree>
    <p:extLst>
      <p:ext uri="{BB962C8B-B14F-4D97-AF65-F5344CB8AC3E}">
        <p14:creationId xmlns:p14="http://schemas.microsoft.com/office/powerpoint/2010/main" val="950154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Helps in identifying driver</a:t>
            </a:r>
            <a:r>
              <a:rPr lang="en-US" baseline="0" dirty="0" smtClean="0"/>
              <a:t> mutations and better understand tumor development and resistance to treatment</a:t>
            </a:r>
          </a:p>
          <a:p>
            <a:pPr marL="171450" indent="-171450">
              <a:buFontTx/>
              <a:buChar char="-"/>
            </a:pPr>
            <a:r>
              <a:rPr lang="en-US" baseline="0" dirty="0" smtClean="0"/>
              <a:t>Can compute population frequencies of mutations that distinguish the subclonal populations</a:t>
            </a:r>
          </a:p>
          <a:p>
            <a:pPr marL="171450" indent="-171450">
              <a:buFontTx/>
              <a:buChar char="-"/>
            </a:pPr>
            <a:r>
              <a:rPr lang="en-US" baseline="0" dirty="0" smtClean="0"/>
              <a:t>Somatic mutations can be detected using </a:t>
            </a:r>
            <a:r>
              <a:rPr lang="en-US" baseline="0" dirty="0" err="1" smtClean="0"/>
              <a:t>exome</a:t>
            </a:r>
            <a:r>
              <a:rPr lang="en-US" baseline="0" dirty="0" smtClean="0"/>
              <a:t> and whole genome sequencing of a tumor sample, but SNV’s have been found to have higher accuracy in estimated SNV frequencies</a:t>
            </a:r>
          </a:p>
          <a:p>
            <a:pPr marL="171450" indent="-171450">
              <a:buFontTx/>
              <a:buChar char="-"/>
            </a:pPr>
            <a:r>
              <a:rPr lang="en-US" baseline="0" dirty="0" smtClean="0"/>
              <a:t>These frequencies are used to partially reconstruct evolutionary history of tumors – based on single or multiple samples of the tumor</a:t>
            </a:r>
          </a:p>
          <a:p>
            <a:pPr marL="171450" indent="-171450">
              <a:buFontTx/>
              <a:buChar char="-"/>
            </a:pPr>
            <a:r>
              <a:rPr lang="en-US" baseline="0" dirty="0" smtClean="0"/>
              <a:t>Last point: linkage between SNV’s in subclones is unavailable and standard phylogenetic methodology can’t be used to construct evolutionary histories</a:t>
            </a:r>
          </a:p>
          <a:p>
            <a:pPr marL="0" indent="0">
              <a:buFontTx/>
              <a:buNone/>
            </a:pPr>
            <a:endParaRPr lang="en-US" dirty="0"/>
          </a:p>
        </p:txBody>
      </p:sp>
      <p:sp>
        <p:nvSpPr>
          <p:cNvPr id="4" name="Slide Number Placeholder 3"/>
          <p:cNvSpPr>
            <a:spLocks noGrp="1"/>
          </p:cNvSpPr>
          <p:nvPr>
            <p:ph type="sldNum" sz="quarter" idx="10"/>
          </p:nvPr>
        </p:nvSpPr>
        <p:spPr/>
        <p:txBody>
          <a:bodyPr/>
          <a:lstStyle/>
          <a:p>
            <a:fld id="{9927BA8E-508D-7F41-B450-FAF861A59F92}" type="slidenum">
              <a:rPr lang="en-US" smtClean="0"/>
              <a:t>2</a:t>
            </a:fld>
            <a:endParaRPr lang="en-US"/>
          </a:p>
        </p:txBody>
      </p:sp>
    </p:spTree>
    <p:extLst>
      <p:ext uri="{BB962C8B-B14F-4D97-AF65-F5344CB8AC3E}">
        <p14:creationId xmlns:p14="http://schemas.microsoft.com/office/powerpoint/2010/main" val="3667134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Infinite sites assumption: every SNV only appeared once, can now use SNV frequencies to reconstruct full or partial phylogenies while inferring the multiple SNV genotypes</a:t>
            </a:r>
            <a:r>
              <a:rPr lang="en-US" baseline="0" dirty="0" smtClean="0"/>
              <a:t> of the major subclonal lineages in the tumor</a:t>
            </a:r>
          </a:p>
          <a:p>
            <a:pPr marL="171450" indent="-171450">
              <a:buFontTx/>
              <a:buChar char="-"/>
            </a:pPr>
            <a:r>
              <a:rPr lang="en-US" baseline="0" dirty="0" smtClean="0"/>
              <a:t>Constraint rules: sufficient conditions to infer whether a triplet of SNV frequencies is consistent with only a chain or branching phylogeny</a:t>
            </a:r>
          </a:p>
          <a:p>
            <a:pPr marL="171450" indent="-171450">
              <a:buFontTx/>
              <a:buChar char="-"/>
            </a:pPr>
            <a:r>
              <a:rPr lang="en-US" baseline="0" dirty="0" smtClean="0"/>
              <a:t>PhyloSub based on a generative probabilistic model that implements the 2 rules</a:t>
            </a:r>
          </a:p>
          <a:p>
            <a:pPr marL="628650" lvl="1" indent="-171450">
              <a:buFontTx/>
              <a:buChar char="-"/>
            </a:pPr>
            <a:r>
              <a:rPr lang="en-US" baseline="0" dirty="0" smtClean="0"/>
              <a:t>Infers hidden phylogenies that have high probabilities of generating the observed SNV freq.</a:t>
            </a:r>
          </a:p>
          <a:p>
            <a:pPr marL="171450" indent="-171450">
              <a:buFontTx/>
              <a:buChar char="-"/>
            </a:pPr>
            <a:r>
              <a:rPr lang="en-US" baseline="0" dirty="0" smtClean="0"/>
              <a:t>Uses Bayesian inference – to infer a distribution over phylogenies that incorporate uncertainty due to multiple phylogenies being consistent with the SNV freq. and noise in measurements</a:t>
            </a:r>
          </a:p>
          <a:p>
            <a:pPr marL="171450" indent="-171450">
              <a:buFontTx/>
              <a:buChar char="-"/>
            </a:pPr>
            <a:r>
              <a:rPr lang="en-US" baseline="0" dirty="0" smtClean="0"/>
              <a:t>Partial order plot: represents posterior uncertainty in the phylogeny when the SNV freq. don’t provide enough information to uniquely reconstruct the phylogeny</a:t>
            </a:r>
          </a:p>
          <a:p>
            <a:pPr marL="171450" indent="-171450">
              <a:buFontTx/>
              <a:buChar char="-"/>
            </a:pPr>
            <a:r>
              <a:rPr lang="en-US" baseline="0" dirty="0" smtClean="0"/>
              <a:t>Uses Dirichlet process over phylogenies to group SNV’s into major lineages</a:t>
            </a:r>
          </a:p>
          <a:p>
            <a:pPr marL="171450" indent="-171450">
              <a:buFontTx/>
              <a:buChar char="-"/>
            </a:pPr>
            <a:endParaRPr lang="en-US" baseline="0" dirty="0" smtClean="0"/>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9927BA8E-508D-7F41-B450-FAF861A59F92}" type="slidenum">
              <a:rPr lang="en-US" smtClean="0"/>
              <a:t>3</a:t>
            </a:fld>
            <a:endParaRPr lang="en-US"/>
          </a:p>
        </p:txBody>
      </p:sp>
    </p:spTree>
    <p:extLst>
      <p:ext uri="{BB962C8B-B14F-4D97-AF65-F5344CB8AC3E}">
        <p14:creationId xmlns:p14="http://schemas.microsoft.com/office/powerpoint/2010/main" val="189693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Clonal evolution</a:t>
            </a:r>
            <a:r>
              <a:rPr lang="en-US" baseline="0" dirty="0" smtClean="0"/>
              <a:t> theory: all tumor cells are derived from ancestors that gain growth advantages over normal tissue</a:t>
            </a:r>
          </a:p>
          <a:p>
            <a:pPr marL="628650" lvl="1" indent="-171450">
              <a:buFontTx/>
              <a:buChar char="-"/>
            </a:pPr>
            <a:r>
              <a:rPr lang="en-US" baseline="0" dirty="0" smtClean="0"/>
              <a:t>Mutations provide further fitness/survival – increases frequency</a:t>
            </a:r>
          </a:p>
          <a:p>
            <a:pPr marL="171450" indent="-171450">
              <a:buFontTx/>
              <a:buChar char="-"/>
            </a:pPr>
            <a:r>
              <a:rPr lang="en-US" baseline="0" dirty="0" smtClean="0"/>
              <a:t>Infinite sites assumption: each SNV appears only once and does not revert back to its original state</a:t>
            </a:r>
          </a:p>
          <a:p>
            <a:pPr marL="171450" indent="-171450">
              <a:buFontTx/>
              <a:buChar char="-"/>
            </a:pPr>
            <a:r>
              <a:rPr lang="en-US" baseline="0" dirty="0" smtClean="0"/>
              <a:t>Constrains the phylogenies that are consistent with the SNV allele frequency, if there are multiple samples from the same tumor</a:t>
            </a:r>
          </a:p>
          <a:p>
            <a:pPr marL="171450" indent="-171450">
              <a:buFontTx/>
              <a:buChar char="-"/>
            </a:pPr>
            <a:r>
              <a:rPr lang="en-US" baseline="0" dirty="0" smtClean="0"/>
              <a:t>Need at least 2 tumor samples because with a single sample, there isn’t data to rule possibilities out</a:t>
            </a:r>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9927BA8E-508D-7F41-B450-FAF861A59F92}" type="slidenum">
              <a:rPr lang="en-US" smtClean="0"/>
              <a:t>4</a:t>
            </a:fld>
            <a:endParaRPr lang="en-US"/>
          </a:p>
        </p:txBody>
      </p:sp>
    </p:spTree>
    <p:extLst>
      <p:ext uri="{BB962C8B-B14F-4D97-AF65-F5344CB8AC3E}">
        <p14:creationId xmlns:p14="http://schemas.microsoft.com/office/powerpoint/2010/main" val="3060701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Figure</a:t>
            </a:r>
            <a:r>
              <a:rPr lang="en-US" baseline="0" dirty="0" smtClean="0"/>
              <a:t> 1: Topological constraint rules</a:t>
            </a:r>
          </a:p>
          <a:p>
            <a:pPr marL="171450" indent="-171450">
              <a:buFontTx/>
              <a:buChar char="-"/>
            </a:pPr>
            <a:r>
              <a:rPr lang="en-US" baseline="0" dirty="0" smtClean="0"/>
              <a:t>A: A, B and C are SNV’s with similar population freq. When the SNV population freq. are 0.8, 0.4 and 0.2, there could be two possible phylogenies. They have the same num. of populations, but different genotypes. Could either be a linear or branched phylogeny.</a:t>
            </a:r>
          </a:p>
          <a:p>
            <a:pPr marL="171450" indent="-171450">
              <a:buFontTx/>
              <a:buChar char="-"/>
            </a:pPr>
            <a:r>
              <a:rPr lang="en-US" baseline="0" dirty="0" smtClean="0"/>
              <a:t>B: Sum rule: A chain structure may be the only possible phylogeny with the given freq.</a:t>
            </a:r>
          </a:p>
          <a:p>
            <a:pPr marL="628650" lvl="1" indent="-171450">
              <a:buFontTx/>
              <a:buChar char="-"/>
            </a:pPr>
            <a:r>
              <a:rPr lang="en-US" baseline="0" dirty="0" smtClean="0"/>
              <a:t>If A is ancestral to B and C, then if B+C is greater than A, the phylogeny must be linear</a:t>
            </a:r>
          </a:p>
          <a:p>
            <a:pPr marL="171450" indent="-171450">
              <a:buFontTx/>
              <a:buChar char="-"/>
            </a:pPr>
            <a:r>
              <a:rPr lang="en-US" baseline="0" dirty="0" smtClean="0"/>
              <a:t>C: Crossing rule: When multiple samples from the same patient are taken, expectation that phylogenies shared between samples</a:t>
            </a:r>
          </a:p>
          <a:p>
            <a:pPr marL="628650" lvl="1" indent="-171450">
              <a:buFontTx/>
              <a:buChar char="-"/>
            </a:pPr>
            <a:r>
              <a:rPr lang="en-US" baseline="0" dirty="0" smtClean="0"/>
              <a:t>When another set of frequencies observed, branching phylogeny is only possibility to explain the freq. changes for sample 1 and 2</a:t>
            </a:r>
          </a:p>
          <a:p>
            <a:pPr marL="628650" lvl="1" indent="-171450">
              <a:buFontTx/>
              <a:buChar char="-"/>
            </a:pPr>
            <a:r>
              <a:rPr lang="en-US" baseline="0" dirty="0" smtClean="0"/>
              <a:t>If you assume that A is ancestral to B and C, and if pop. Freq. of B is larger than C in one sample and vice versa in the other, only consistent phylogeny is the branching type</a:t>
            </a:r>
          </a:p>
          <a:p>
            <a:pPr marL="628650" lvl="1" indent="-171450">
              <a:buFontTx/>
              <a:buChar char="-"/>
            </a:pPr>
            <a:r>
              <a:rPr lang="en-US" baseline="0" dirty="0" smtClean="0"/>
              <a:t>** frequencies of B and C cross</a:t>
            </a:r>
          </a:p>
          <a:p>
            <a:pPr marL="628650" lvl="1" indent="-171450">
              <a:buFontTx/>
              <a:buChar char="-"/>
            </a:pPr>
            <a:r>
              <a:rPr lang="en-US" baseline="0" dirty="0" smtClean="0"/>
              <a:t>If # of tumor samples increases, more likely that sum or crossing rule will apply</a:t>
            </a:r>
            <a:endParaRPr lang="en-US" dirty="0"/>
          </a:p>
        </p:txBody>
      </p:sp>
      <p:sp>
        <p:nvSpPr>
          <p:cNvPr id="4" name="Slide Number Placeholder 3"/>
          <p:cNvSpPr>
            <a:spLocks noGrp="1"/>
          </p:cNvSpPr>
          <p:nvPr>
            <p:ph type="sldNum" sz="quarter" idx="10"/>
          </p:nvPr>
        </p:nvSpPr>
        <p:spPr/>
        <p:txBody>
          <a:bodyPr/>
          <a:lstStyle/>
          <a:p>
            <a:fld id="{9927BA8E-508D-7F41-B450-FAF861A59F92}" type="slidenum">
              <a:rPr lang="en-US" smtClean="0"/>
              <a:t>6</a:t>
            </a:fld>
            <a:endParaRPr lang="en-US"/>
          </a:p>
        </p:txBody>
      </p:sp>
    </p:spTree>
    <p:extLst>
      <p:ext uri="{BB962C8B-B14F-4D97-AF65-F5344CB8AC3E}">
        <p14:creationId xmlns:p14="http://schemas.microsoft.com/office/powerpoint/2010/main" val="876059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Figure 2: Derivation of partial order plot</a:t>
            </a:r>
          </a:p>
          <a:p>
            <a:pPr marL="171450" indent="-171450">
              <a:buFontTx/>
              <a:buChar char="-"/>
            </a:pPr>
            <a:r>
              <a:rPr lang="en-US" dirty="0" smtClean="0"/>
              <a:t>Left: Posterior distribution over trees,</a:t>
            </a:r>
            <a:r>
              <a:rPr lang="en-US" baseline="0" dirty="0" smtClean="0"/>
              <a:t> each has a 0.5 probability under the posterior</a:t>
            </a:r>
          </a:p>
          <a:p>
            <a:pPr marL="171450" indent="-171450">
              <a:buFontTx/>
              <a:buChar char="-"/>
            </a:pPr>
            <a:r>
              <a:rPr lang="en-US" baseline="0" dirty="0" smtClean="0"/>
              <a:t>Right: Nodes correspond to SNV’s</a:t>
            </a:r>
          </a:p>
          <a:p>
            <a:pPr marL="628650" lvl="1" indent="-171450">
              <a:buFontTx/>
              <a:buChar char="-"/>
            </a:pPr>
            <a:r>
              <a:rPr lang="en-US" baseline="0" dirty="0" smtClean="0"/>
              <a:t>Nodes are associated w/ a subclonal lineage and the edges connect parental lineages to their direct child lineage</a:t>
            </a:r>
          </a:p>
          <a:p>
            <a:pPr marL="628650" lvl="1" indent="-171450">
              <a:buFontTx/>
              <a:buChar char="-"/>
            </a:pPr>
            <a:r>
              <a:rPr lang="en-US" baseline="0" dirty="0" smtClean="0"/>
              <a:t>Each node is associated w/ a set of SNV’s that are present in this lineage but not its parental lineage &amp; the pop. freq. of cells with the lineage genotype</a:t>
            </a:r>
          </a:p>
          <a:p>
            <a:pPr marL="628650" lvl="1" indent="-171450">
              <a:buFontTx/>
              <a:buChar char="-"/>
            </a:pPr>
            <a:r>
              <a:rPr lang="en-US" baseline="0" dirty="0" smtClean="0"/>
              <a:t>A subclonal lineage contains all of the SNV’s associated with its parent – so the full genotype can be reconstructed by taking the union of the SNV’s association w/ its nod and all of its ancestral nodes</a:t>
            </a:r>
          </a:p>
          <a:p>
            <a:pPr marL="628650" lvl="1" indent="-171450">
              <a:buFontTx/>
              <a:buChar char="-"/>
            </a:pPr>
            <a:r>
              <a:rPr lang="en-US" baseline="0" dirty="0" smtClean="0"/>
              <a:t>Edge thickness is proportional to the posterior probability that parent SNV’s is in a subclonal lineage that is the parent of the one containing the child SNV</a:t>
            </a:r>
          </a:p>
          <a:p>
            <a:pPr marL="628650" lvl="1" indent="-171450">
              <a:buFontTx/>
              <a:buChar char="-"/>
            </a:pPr>
            <a:r>
              <a:rPr lang="en-US" baseline="0" dirty="0" smtClean="0"/>
              <a:t>Nodes are ordered based on the “layered graph drawing method” </a:t>
            </a:r>
          </a:p>
          <a:p>
            <a:pPr marL="628650" lvl="1" indent="-171450">
              <a:buFontTx/>
              <a:buChar char="-"/>
            </a:pPr>
            <a:r>
              <a:rPr lang="en-US" baseline="0" dirty="0" smtClean="0"/>
              <a:t>SNV A is always in a subclonal lineage that is the parent of B, but the same is true with prob. 0.5 of C</a:t>
            </a:r>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9927BA8E-508D-7F41-B450-FAF861A59F92}" type="slidenum">
              <a:rPr lang="en-US" smtClean="0"/>
              <a:t>7</a:t>
            </a:fld>
            <a:endParaRPr lang="en-US"/>
          </a:p>
        </p:txBody>
      </p:sp>
    </p:spTree>
    <p:extLst>
      <p:ext uri="{BB962C8B-B14F-4D97-AF65-F5344CB8AC3E}">
        <p14:creationId xmlns:p14="http://schemas.microsoft.com/office/powerpoint/2010/main" val="830948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27BA8E-508D-7F41-B450-FAF861A59F92}" type="slidenum">
              <a:rPr lang="en-US" smtClean="0"/>
              <a:t>8</a:t>
            </a:fld>
            <a:endParaRPr lang="en-US"/>
          </a:p>
        </p:txBody>
      </p:sp>
    </p:spTree>
    <p:extLst>
      <p:ext uri="{BB962C8B-B14F-4D97-AF65-F5344CB8AC3E}">
        <p14:creationId xmlns:p14="http://schemas.microsoft.com/office/powerpoint/2010/main" val="848203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Figure 3: Using a simulated data set</a:t>
            </a:r>
          </a:p>
          <a:p>
            <a:pPr marL="171450" indent="-171450">
              <a:buFontTx/>
              <a:buChar char="-"/>
            </a:pPr>
            <a:r>
              <a:rPr lang="en-US" dirty="0" smtClean="0"/>
              <a:t>The SNV population</a:t>
            </a:r>
            <a:r>
              <a:rPr lang="en-US" baseline="0" dirty="0" smtClean="0"/>
              <a:t> freq. are consistent with many different tree structures</a:t>
            </a:r>
            <a:endParaRPr lang="en-US" dirty="0" smtClean="0"/>
          </a:p>
          <a:p>
            <a:pPr marL="171450" indent="-171450">
              <a:buFontTx/>
              <a:buChar char="-"/>
            </a:pPr>
            <a:r>
              <a:rPr lang="en-US" dirty="0" smtClean="0"/>
              <a:t>Figure shows the</a:t>
            </a:r>
            <a:r>
              <a:rPr lang="en-US" baseline="0" dirty="0" smtClean="0"/>
              <a:t> best</a:t>
            </a:r>
            <a:r>
              <a:rPr lang="en-US" dirty="0" smtClean="0"/>
              <a:t> tree structures with highest complete-data likelihoods vary in the expected way for different settings of the tree prior </a:t>
            </a:r>
            <a:r>
              <a:rPr lang="en-US" dirty="0" err="1" smtClean="0"/>
              <a:t>hyperparameters</a:t>
            </a:r>
            <a:endParaRPr lang="en-US" dirty="0" smtClean="0"/>
          </a:p>
          <a:p>
            <a:pPr marL="171450" indent="-171450">
              <a:buFontTx/>
              <a:buChar char="-"/>
            </a:pPr>
            <a:r>
              <a:rPr lang="en-US" dirty="0" smtClean="0"/>
              <a:t>This shows a subset of the trees</a:t>
            </a:r>
            <a:r>
              <a:rPr lang="en-US" baseline="0" dirty="0" smtClean="0"/>
              <a:t> from the 90 MCMC runs corresponding to all of the possible comb. of the </a:t>
            </a:r>
            <a:r>
              <a:rPr lang="en-US" baseline="0" dirty="0" err="1" smtClean="0"/>
              <a:t>hyperparameters</a:t>
            </a:r>
            <a:r>
              <a:rPr lang="en-US" baseline="0" dirty="0" smtClean="0"/>
              <a:t> used in the simulation</a:t>
            </a:r>
            <a:endParaRPr lang="en-US" dirty="0"/>
          </a:p>
        </p:txBody>
      </p:sp>
      <p:sp>
        <p:nvSpPr>
          <p:cNvPr id="4" name="Slide Number Placeholder 3"/>
          <p:cNvSpPr>
            <a:spLocks noGrp="1"/>
          </p:cNvSpPr>
          <p:nvPr>
            <p:ph type="sldNum" sz="quarter" idx="10"/>
          </p:nvPr>
        </p:nvSpPr>
        <p:spPr/>
        <p:txBody>
          <a:bodyPr/>
          <a:lstStyle/>
          <a:p>
            <a:fld id="{9927BA8E-508D-7F41-B450-FAF861A59F92}" type="slidenum">
              <a:rPr lang="en-US" smtClean="0"/>
              <a:t>9</a:t>
            </a:fld>
            <a:endParaRPr lang="en-US"/>
          </a:p>
        </p:txBody>
      </p:sp>
    </p:spTree>
    <p:extLst>
      <p:ext uri="{BB962C8B-B14F-4D97-AF65-F5344CB8AC3E}">
        <p14:creationId xmlns:p14="http://schemas.microsoft.com/office/powerpoint/2010/main" val="307440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Partial</a:t>
            </a:r>
            <a:r>
              <a:rPr lang="en-US" baseline="0" dirty="0" smtClean="0"/>
              <a:t> order plot: visualization method to represent the posterior uncertainty in the phylogeny when the clonal freq. alone don’t provide enough information to uniquely construct the phylogeny and mutational profiles of each subclonal lineage rep. in the tumor</a:t>
            </a:r>
            <a:endParaRPr lang="en-US" dirty="0" smtClean="0"/>
          </a:p>
          <a:p>
            <a:pPr marL="171450" indent="-171450">
              <a:buFontTx/>
              <a:buChar char="-"/>
            </a:pPr>
            <a:r>
              <a:rPr lang="en-US" dirty="0" smtClean="0"/>
              <a:t>The ground truth tree shows some of the major subclonal lineages within the populations</a:t>
            </a:r>
          </a:p>
          <a:p>
            <a:pPr marL="171450" indent="-171450">
              <a:buFontTx/>
              <a:buChar char="-"/>
            </a:pPr>
            <a:r>
              <a:rPr lang="en-US" baseline="0" dirty="0" smtClean="0"/>
              <a:t>They applied PhyloSub on the 2 samples from Jan et. Al that had 3 or more SNV’s profiled in a single-cell assay</a:t>
            </a:r>
          </a:p>
          <a:p>
            <a:pPr marL="171450" indent="-171450">
              <a:buFontTx/>
              <a:buChar char="-"/>
            </a:pPr>
            <a:r>
              <a:rPr lang="en-US" baseline="0" dirty="0" smtClean="0"/>
              <a:t>The samples, SU048 and SU070, had 6 and 10 SNV’s in the single-cell assay</a:t>
            </a:r>
          </a:p>
          <a:p>
            <a:pPr marL="171450" indent="-171450">
              <a:buFontTx/>
              <a:buChar char="-"/>
            </a:pPr>
            <a:r>
              <a:rPr lang="en-US" baseline="0" dirty="0" smtClean="0"/>
              <a:t>They added copy number and </a:t>
            </a:r>
            <a:r>
              <a:rPr lang="en-US" baseline="0" dirty="0" err="1" smtClean="0"/>
              <a:t>zygosity</a:t>
            </a:r>
            <a:r>
              <a:rPr lang="en-US" baseline="0" dirty="0" smtClean="0"/>
              <a:t> of each SNV into PhyloSub</a:t>
            </a:r>
          </a:p>
          <a:p>
            <a:pPr marL="171450" indent="-171450">
              <a:buFontTx/>
              <a:buChar char="-"/>
            </a:pPr>
            <a:r>
              <a:rPr lang="en-US" baseline="0" dirty="0" smtClean="0"/>
              <a:t>For both samples, different phylogenies were consistent with SNV read counts</a:t>
            </a:r>
          </a:p>
          <a:p>
            <a:pPr marL="171450" indent="-171450">
              <a:buFontTx/>
              <a:buChar char="-"/>
            </a:pPr>
            <a:r>
              <a:rPr lang="en-US" baseline="0" dirty="0" smtClean="0"/>
              <a:t>Developed the “partial order plot” to represent the posterior uncertainty in the phylogeny</a:t>
            </a:r>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9927BA8E-508D-7F41-B450-FAF861A59F92}" type="slidenum">
              <a:rPr lang="en-US" smtClean="0"/>
              <a:t>10</a:t>
            </a:fld>
            <a:endParaRPr lang="en-US"/>
          </a:p>
        </p:txBody>
      </p:sp>
    </p:spTree>
    <p:extLst>
      <p:ext uri="{BB962C8B-B14F-4D97-AF65-F5344CB8AC3E}">
        <p14:creationId xmlns:p14="http://schemas.microsoft.com/office/powerpoint/2010/main" val="2563986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9830F9-B2E1-0C46-A4C4-EE6A106F77F2}" type="datetimeFigureOut">
              <a:rPr lang="en-US" smtClean="0"/>
              <a:t>4/23/2015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A654F-B91E-A245-9B13-A756BB11D778}" type="slidenum">
              <a:rPr lang="en-US" smtClean="0"/>
              <a:t>‹#›</a:t>
            </a:fld>
            <a:endParaRPr lang="en-US"/>
          </a:p>
        </p:txBody>
      </p:sp>
    </p:spTree>
    <p:extLst>
      <p:ext uri="{BB962C8B-B14F-4D97-AF65-F5344CB8AC3E}">
        <p14:creationId xmlns:p14="http://schemas.microsoft.com/office/powerpoint/2010/main" val="3990561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9830F9-B2E1-0C46-A4C4-EE6A106F77F2}" type="datetimeFigureOut">
              <a:rPr lang="en-US" smtClean="0"/>
              <a:t>4/23/2015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A654F-B91E-A245-9B13-A756BB11D778}" type="slidenum">
              <a:rPr lang="en-US" smtClean="0"/>
              <a:t>‹#›</a:t>
            </a:fld>
            <a:endParaRPr lang="en-US"/>
          </a:p>
        </p:txBody>
      </p:sp>
    </p:spTree>
    <p:extLst>
      <p:ext uri="{BB962C8B-B14F-4D97-AF65-F5344CB8AC3E}">
        <p14:creationId xmlns:p14="http://schemas.microsoft.com/office/powerpoint/2010/main" val="635514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9830F9-B2E1-0C46-A4C4-EE6A106F77F2}" type="datetimeFigureOut">
              <a:rPr lang="en-US" smtClean="0"/>
              <a:t>4/23/2015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A654F-B91E-A245-9B13-A756BB11D778}" type="slidenum">
              <a:rPr lang="en-US" smtClean="0"/>
              <a:t>‹#›</a:t>
            </a:fld>
            <a:endParaRPr lang="en-US"/>
          </a:p>
        </p:txBody>
      </p:sp>
    </p:spTree>
    <p:extLst>
      <p:ext uri="{BB962C8B-B14F-4D97-AF65-F5344CB8AC3E}">
        <p14:creationId xmlns:p14="http://schemas.microsoft.com/office/powerpoint/2010/main" val="2992940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9830F9-B2E1-0C46-A4C4-EE6A106F77F2}" type="datetimeFigureOut">
              <a:rPr lang="en-US" smtClean="0"/>
              <a:t>4/23/2015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A654F-B91E-A245-9B13-A756BB11D778}" type="slidenum">
              <a:rPr lang="en-US" smtClean="0"/>
              <a:t>‹#›</a:t>
            </a:fld>
            <a:endParaRPr lang="en-US"/>
          </a:p>
        </p:txBody>
      </p:sp>
    </p:spTree>
    <p:extLst>
      <p:ext uri="{BB962C8B-B14F-4D97-AF65-F5344CB8AC3E}">
        <p14:creationId xmlns:p14="http://schemas.microsoft.com/office/powerpoint/2010/main" val="4036164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9830F9-B2E1-0C46-A4C4-EE6A106F77F2}" type="datetimeFigureOut">
              <a:rPr lang="en-US" smtClean="0"/>
              <a:t>4/23/2015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A654F-B91E-A245-9B13-A756BB11D778}" type="slidenum">
              <a:rPr lang="en-US" smtClean="0"/>
              <a:t>‹#›</a:t>
            </a:fld>
            <a:endParaRPr lang="en-US"/>
          </a:p>
        </p:txBody>
      </p:sp>
    </p:spTree>
    <p:extLst>
      <p:ext uri="{BB962C8B-B14F-4D97-AF65-F5344CB8AC3E}">
        <p14:creationId xmlns:p14="http://schemas.microsoft.com/office/powerpoint/2010/main" val="986099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9830F9-B2E1-0C46-A4C4-EE6A106F77F2}" type="datetimeFigureOut">
              <a:rPr lang="en-US" smtClean="0"/>
              <a:t>4/23/2015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A654F-B91E-A245-9B13-A756BB11D778}" type="slidenum">
              <a:rPr lang="en-US" smtClean="0"/>
              <a:t>‹#›</a:t>
            </a:fld>
            <a:endParaRPr lang="en-US"/>
          </a:p>
        </p:txBody>
      </p:sp>
    </p:spTree>
    <p:extLst>
      <p:ext uri="{BB962C8B-B14F-4D97-AF65-F5344CB8AC3E}">
        <p14:creationId xmlns:p14="http://schemas.microsoft.com/office/powerpoint/2010/main" val="2787139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9830F9-B2E1-0C46-A4C4-EE6A106F77F2}" type="datetimeFigureOut">
              <a:rPr lang="en-US" smtClean="0"/>
              <a:t>4/23/2015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4A654F-B91E-A245-9B13-A756BB11D778}" type="slidenum">
              <a:rPr lang="en-US" smtClean="0"/>
              <a:t>‹#›</a:t>
            </a:fld>
            <a:endParaRPr lang="en-US"/>
          </a:p>
        </p:txBody>
      </p:sp>
    </p:spTree>
    <p:extLst>
      <p:ext uri="{BB962C8B-B14F-4D97-AF65-F5344CB8AC3E}">
        <p14:creationId xmlns:p14="http://schemas.microsoft.com/office/powerpoint/2010/main" val="4237602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9830F9-B2E1-0C46-A4C4-EE6A106F77F2}" type="datetimeFigureOut">
              <a:rPr lang="en-US" smtClean="0"/>
              <a:t>4/23/2015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4A654F-B91E-A245-9B13-A756BB11D778}" type="slidenum">
              <a:rPr lang="en-US" smtClean="0"/>
              <a:t>‹#›</a:t>
            </a:fld>
            <a:endParaRPr lang="en-US"/>
          </a:p>
        </p:txBody>
      </p:sp>
    </p:spTree>
    <p:extLst>
      <p:ext uri="{BB962C8B-B14F-4D97-AF65-F5344CB8AC3E}">
        <p14:creationId xmlns:p14="http://schemas.microsoft.com/office/powerpoint/2010/main" val="2285002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830F9-B2E1-0C46-A4C4-EE6A106F77F2}" type="datetimeFigureOut">
              <a:rPr lang="en-US" smtClean="0"/>
              <a:t>4/23/2015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4A654F-B91E-A245-9B13-A756BB11D778}" type="slidenum">
              <a:rPr lang="en-US" smtClean="0"/>
              <a:t>‹#›</a:t>
            </a:fld>
            <a:endParaRPr lang="en-US"/>
          </a:p>
        </p:txBody>
      </p:sp>
    </p:spTree>
    <p:extLst>
      <p:ext uri="{BB962C8B-B14F-4D97-AF65-F5344CB8AC3E}">
        <p14:creationId xmlns:p14="http://schemas.microsoft.com/office/powerpoint/2010/main" val="1728027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9830F9-B2E1-0C46-A4C4-EE6A106F77F2}" type="datetimeFigureOut">
              <a:rPr lang="en-US" smtClean="0"/>
              <a:t>4/23/2015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A654F-B91E-A245-9B13-A756BB11D778}" type="slidenum">
              <a:rPr lang="en-US" smtClean="0"/>
              <a:t>‹#›</a:t>
            </a:fld>
            <a:endParaRPr lang="en-US"/>
          </a:p>
        </p:txBody>
      </p:sp>
    </p:spTree>
    <p:extLst>
      <p:ext uri="{BB962C8B-B14F-4D97-AF65-F5344CB8AC3E}">
        <p14:creationId xmlns:p14="http://schemas.microsoft.com/office/powerpoint/2010/main" val="962678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9830F9-B2E1-0C46-A4C4-EE6A106F77F2}" type="datetimeFigureOut">
              <a:rPr lang="en-US" smtClean="0"/>
              <a:t>4/23/2015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A654F-B91E-A245-9B13-A756BB11D778}" type="slidenum">
              <a:rPr lang="en-US" smtClean="0"/>
              <a:t>‹#›</a:t>
            </a:fld>
            <a:endParaRPr lang="en-US"/>
          </a:p>
        </p:txBody>
      </p:sp>
    </p:spTree>
    <p:extLst>
      <p:ext uri="{BB962C8B-B14F-4D97-AF65-F5344CB8AC3E}">
        <p14:creationId xmlns:p14="http://schemas.microsoft.com/office/powerpoint/2010/main" val="3448127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9830F9-B2E1-0C46-A4C4-EE6A106F77F2}" type="datetimeFigureOut">
              <a:rPr lang="en-US" smtClean="0"/>
              <a:t>4/23/2015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4A654F-B91E-A245-9B13-A756BB11D778}" type="slidenum">
              <a:rPr lang="en-US" smtClean="0"/>
              <a:t>‹#›</a:t>
            </a:fld>
            <a:endParaRPr lang="en-US"/>
          </a:p>
        </p:txBody>
      </p:sp>
    </p:spTree>
    <p:extLst>
      <p:ext uri="{BB962C8B-B14F-4D97-AF65-F5344CB8AC3E}">
        <p14:creationId xmlns:p14="http://schemas.microsoft.com/office/powerpoint/2010/main" val="1405888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53219"/>
            <a:ext cx="7772400" cy="1470025"/>
          </a:xfrm>
        </p:spPr>
        <p:txBody>
          <a:bodyPr>
            <a:normAutofit/>
          </a:bodyPr>
          <a:lstStyle/>
          <a:p>
            <a:r>
              <a:rPr lang="en-US" sz="7200" dirty="0" smtClean="0"/>
              <a:t>PhyloSub</a:t>
            </a:r>
            <a:endParaRPr lang="en-US" sz="7200" dirty="0"/>
          </a:p>
        </p:txBody>
      </p:sp>
      <p:sp>
        <p:nvSpPr>
          <p:cNvPr id="3" name="Subtitle 2"/>
          <p:cNvSpPr>
            <a:spLocks noGrp="1"/>
          </p:cNvSpPr>
          <p:nvPr>
            <p:ph type="subTitle" idx="1"/>
          </p:nvPr>
        </p:nvSpPr>
        <p:spPr>
          <a:xfrm>
            <a:off x="935116" y="3886200"/>
            <a:ext cx="7523084" cy="1752600"/>
          </a:xfrm>
        </p:spPr>
        <p:txBody>
          <a:bodyPr/>
          <a:lstStyle/>
          <a:p>
            <a:r>
              <a:rPr lang="en-US" dirty="0" smtClean="0">
                <a:solidFill>
                  <a:schemeClr val="tx1"/>
                </a:solidFill>
              </a:rPr>
              <a:t>Jiao </a:t>
            </a:r>
            <a:r>
              <a:rPr lang="en-US" i="1" dirty="0" smtClean="0">
                <a:solidFill>
                  <a:schemeClr val="tx1"/>
                </a:solidFill>
              </a:rPr>
              <a:t>et. al. </a:t>
            </a:r>
            <a:r>
              <a:rPr lang="en-US" i="1" dirty="0" smtClean="0">
                <a:solidFill>
                  <a:schemeClr val="tx1"/>
                </a:solidFill>
              </a:rPr>
              <a:t>BMC </a:t>
            </a:r>
            <a:r>
              <a:rPr lang="en-US" i="1" dirty="0" smtClean="0">
                <a:solidFill>
                  <a:schemeClr val="tx1"/>
                </a:solidFill>
              </a:rPr>
              <a:t>Bioinformatics </a:t>
            </a:r>
            <a:r>
              <a:rPr lang="en-US" dirty="0" smtClean="0">
                <a:solidFill>
                  <a:schemeClr val="tx1"/>
                </a:solidFill>
              </a:rPr>
              <a:t>2014, 15:35</a:t>
            </a:r>
            <a:endParaRPr lang="en-US" dirty="0">
              <a:solidFill>
                <a:schemeClr val="tx1"/>
              </a:solidFill>
            </a:endParaRPr>
          </a:p>
        </p:txBody>
      </p:sp>
    </p:spTree>
    <p:extLst>
      <p:ext uri="{BB962C8B-B14F-4D97-AF65-F5344CB8AC3E}">
        <p14:creationId xmlns:p14="http://schemas.microsoft.com/office/powerpoint/2010/main" val="21394207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6151"/>
            <a:ext cx="8229600" cy="1143000"/>
          </a:xfrm>
        </p:spPr>
        <p:txBody>
          <a:bodyPr/>
          <a:lstStyle/>
          <a:p>
            <a:r>
              <a:rPr lang="en-US" dirty="0" smtClean="0"/>
              <a:t>   “Partial Order Plot”</a:t>
            </a:r>
            <a:endParaRPr lang="en-US" dirty="0"/>
          </a:p>
        </p:txBody>
      </p:sp>
      <p:sp>
        <p:nvSpPr>
          <p:cNvPr id="3" name="Content Placeholder 2"/>
          <p:cNvSpPr>
            <a:spLocks noGrp="1"/>
          </p:cNvSpPr>
          <p:nvPr>
            <p:ph idx="1"/>
          </p:nvPr>
        </p:nvSpPr>
        <p:spPr/>
        <p:txBody>
          <a:bodyPr/>
          <a:lstStyle/>
          <a:p>
            <a:pPr>
              <a:buFont typeface="Wingdings" charset="2"/>
              <a:buChar char="Ø"/>
            </a:pPr>
            <a:r>
              <a:rPr lang="en-US" dirty="0" smtClean="0"/>
              <a:t> Data from Jan et. al paper found coexistence of multiple subclonal lineages in HSC from AML samples</a:t>
            </a:r>
          </a:p>
          <a:p>
            <a:pPr>
              <a:buFont typeface="Wingdings" charset="2"/>
              <a:buChar char="Ø"/>
            </a:pPr>
            <a:endParaRPr lang="en-US" dirty="0"/>
          </a:p>
          <a:p>
            <a:pPr>
              <a:buFont typeface="Wingdings" charset="2"/>
              <a:buChar char="Ø"/>
            </a:pPr>
            <a:r>
              <a:rPr lang="en-US" dirty="0" smtClean="0"/>
              <a:t>Single assay provided ground truth tree</a:t>
            </a:r>
          </a:p>
          <a:p>
            <a:pPr>
              <a:buFont typeface="Wingdings" charset="2"/>
              <a:buChar char="Ø"/>
            </a:pPr>
            <a:endParaRPr lang="en-US" dirty="0"/>
          </a:p>
          <a:p>
            <a:pPr>
              <a:buFont typeface="Wingdings" charset="2"/>
              <a:buChar char="Ø"/>
            </a:pPr>
            <a:r>
              <a:rPr lang="en-US" dirty="0" smtClean="0"/>
              <a:t>Samples: </a:t>
            </a:r>
            <a:r>
              <a:rPr lang="en-US" dirty="0"/>
              <a:t>SU048 and SU070 </a:t>
            </a:r>
            <a:endParaRPr lang="en-US" dirty="0" smtClean="0"/>
          </a:p>
          <a:p>
            <a:pPr>
              <a:buFont typeface="Wingdings" charset="2"/>
              <a:buChar char="Ø"/>
            </a:pPr>
            <a:endParaRPr lang="en-US" dirty="0"/>
          </a:p>
          <a:p>
            <a:pPr>
              <a:buFont typeface="Wingdings" charset="2"/>
              <a:buChar char="Ø"/>
            </a:pPr>
            <a:endParaRPr lang="en-US" dirty="0" smtClean="0"/>
          </a:p>
          <a:p>
            <a:pPr>
              <a:buFont typeface="Wingdings" charset="2"/>
              <a:buChar char="Ø"/>
            </a:pPr>
            <a:endParaRPr lang="en-US" dirty="0"/>
          </a:p>
          <a:p>
            <a:pPr>
              <a:buFont typeface="Wingdings" charset="2"/>
              <a:buChar char="Ø"/>
            </a:pPr>
            <a:endParaRPr lang="en-US" dirty="0"/>
          </a:p>
        </p:txBody>
      </p:sp>
    </p:spTree>
    <p:extLst>
      <p:ext uri="{BB962C8B-B14F-4D97-AF65-F5344CB8AC3E}">
        <p14:creationId xmlns:p14="http://schemas.microsoft.com/office/powerpoint/2010/main" val="41217505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5-04-03 at 1.23.31 PM.png"/>
          <p:cNvPicPr>
            <a:picLocks noGrp="1" noChangeAspect="1"/>
          </p:cNvPicPr>
          <p:nvPr>
            <p:ph idx="1"/>
          </p:nvPr>
        </p:nvPicPr>
        <p:blipFill>
          <a:blip r:embed="rId3">
            <a:extLst>
              <a:ext uri="{28A0092B-C50C-407E-A947-70E740481C1C}">
                <a14:useLocalDpi xmlns:a14="http://schemas.microsoft.com/office/drawing/2010/main" val="0"/>
              </a:ext>
            </a:extLst>
          </a:blip>
          <a:srcRect t="-24297" b="-24297"/>
          <a:stretch>
            <a:fillRect/>
          </a:stretch>
        </p:blipFill>
        <p:spPr>
          <a:xfrm>
            <a:off x="201350" y="387350"/>
            <a:ext cx="8942650" cy="6236050"/>
          </a:xfrm>
        </p:spPr>
      </p:pic>
    </p:spTree>
    <p:extLst>
      <p:ext uri="{BB962C8B-B14F-4D97-AF65-F5344CB8AC3E}">
        <p14:creationId xmlns:p14="http://schemas.microsoft.com/office/powerpoint/2010/main" val="10271923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5-04-03 at 1.24.50 PM.png"/>
          <p:cNvPicPr>
            <a:picLocks noGrp="1" noChangeAspect="1"/>
          </p:cNvPicPr>
          <p:nvPr>
            <p:ph idx="1"/>
          </p:nvPr>
        </p:nvPicPr>
        <p:blipFill rotWithShape="1">
          <a:blip r:embed="rId3">
            <a:extLst>
              <a:ext uri="{28A0092B-C50C-407E-A947-70E740481C1C}">
                <a14:useLocalDpi xmlns:a14="http://schemas.microsoft.com/office/drawing/2010/main" val="0"/>
              </a:ext>
            </a:extLst>
          </a:blip>
          <a:srcRect l="10254" t="-31550" b="-31550"/>
          <a:stretch/>
        </p:blipFill>
        <p:spPr>
          <a:xfrm>
            <a:off x="473909" y="417513"/>
            <a:ext cx="7856655" cy="6072610"/>
          </a:xfrm>
        </p:spPr>
      </p:pic>
    </p:spTree>
    <p:extLst>
      <p:ext uri="{BB962C8B-B14F-4D97-AF65-F5344CB8AC3E}">
        <p14:creationId xmlns:p14="http://schemas.microsoft.com/office/powerpoint/2010/main" val="4715611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5-04-03 at 1.27.20 PM.png"/>
          <p:cNvPicPr>
            <a:picLocks noGrp="1" noChangeAspect="1"/>
          </p:cNvPicPr>
          <p:nvPr>
            <p:ph idx="1"/>
          </p:nvPr>
        </p:nvPicPr>
        <p:blipFill>
          <a:blip r:embed="rId3">
            <a:extLst>
              <a:ext uri="{28A0092B-C50C-407E-A947-70E740481C1C}">
                <a14:useLocalDpi xmlns:a14="http://schemas.microsoft.com/office/drawing/2010/main" val="0"/>
              </a:ext>
            </a:extLst>
          </a:blip>
          <a:srcRect t="-10247" b="-10247"/>
          <a:stretch>
            <a:fillRect/>
          </a:stretch>
        </p:blipFill>
        <p:spPr>
          <a:xfrm>
            <a:off x="511699" y="278923"/>
            <a:ext cx="8229600" cy="5738813"/>
          </a:xfrm>
        </p:spPr>
      </p:pic>
    </p:spTree>
    <p:extLst>
      <p:ext uri="{BB962C8B-B14F-4D97-AF65-F5344CB8AC3E}">
        <p14:creationId xmlns:p14="http://schemas.microsoft.com/office/powerpoint/2010/main" val="3641354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5-04-03 at 1.30.05 PM.png"/>
          <p:cNvPicPr>
            <a:picLocks noGrp="1" noChangeAspect="1"/>
          </p:cNvPicPr>
          <p:nvPr>
            <p:ph idx="1"/>
          </p:nvPr>
        </p:nvPicPr>
        <p:blipFill>
          <a:blip r:embed="rId3">
            <a:extLst>
              <a:ext uri="{28A0092B-C50C-407E-A947-70E740481C1C}">
                <a14:useLocalDpi xmlns:a14="http://schemas.microsoft.com/office/drawing/2010/main" val="0"/>
              </a:ext>
            </a:extLst>
          </a:blip>
          <a:srcRect t="-14036" b="-14036"/>
          <a:stretch>
            <a:fillRect/>
          </a:stretch>
        </p:blipFill>
        <p:spPr>
          <a:xfrm>
            <a:off x="130930" y="449263"/>
            <a:ext cx="8757220" cy="6040860"/>
          </a:xfrm>
        </p:spPr>
      </p:pic>
    </p:spTree>
    <p:extLst>
      <p:ext uri="{BB962C8B-B14F-4D97-AF65-F5344CB8AC3E}">
        <p14:creationId xmlns:p14="http://schemas.microsoft.com/office/powerpoint/2010/main" val="33588401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5-04-03 at 1.31.19 PM.png"/>
          <p:cNvPicPr>
            <a:picLocks noGrp="1" noChangeAspect="1"/>
          </p:cNvPicPr>
          <p:nvPr>
            <p:ph idx="1"/>
          </p:nvPr>
        </p:nvPicPr>
        <p:blipFill>
          <a:blip r:embed="rId3">
            <a:extLst>
              <a:ext uri="{28A0092B-C50C-407E-A947-70E740481C1C}">
                <a14:useLocalDpi xmlns:a14="http://schemas.microsoft.com/office/drawing/2010/main" val="0"/>
              </a:ext>
            </a:extLst>
          </a:blip>
          <a:srcRect t="-75671" b="-75671"/>
          <a:stretch>
            <a:fillRect/>
          </a:stretch>
        </p:blipFill>
        <p:spPr>
          <a:xfrm>
            <a:off x="457199" y="387350"/>
            <a:ext cx="8510619" cy="5738813"/>
          </a:xfrm>
        </p:spPr>
      </p:pic>
    </p:spTree>
    <p:extLst>
      <p:ext uri="{BB962C8B-B14F-4D97-AF65-F5344CB8AC3E}">
        <p14:creationId xmlns:p14="http://schemas.microsoft.com/office/powerpoint/2010/main" val="42745621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5-04-03 at 1.32.20 PM.png"/>
          <p:cNvPicPr>
            <a:picLocks noGrp="1" noChangeAspect="1"/>
          </p:cNvPicPr>
          <p:nvPr>
            <p:ph idx="1"/>
          </p:nvPr>
        </p:nvPicPr>
        <p:blipFill>
          <a:blip r:embed="rId3">
            <a:extLst>
              <a:ext uri="{28A0092B-C50C-407E-A947-70E740481C1C}">
                <a14:useLocalDpi xmlns:a14="http://schemas.microsoft.com/office/drawing/2010/main" val="0"/>
              </a:ext>
            </a:extLst>
          </a:blip>
          <a:srcRect t="-43099" b="-43099"/>
          <a:stretch>
            <a:fillRect/>
          </a:stretch>
        </p:blipFill>
        <p:spPr>
          <a:xfrm>
            <a:off x="287955" y="479424"/>
            <a:ext cx="8633397" cy="5923803"/>
          </a:xfrm>
        </p:spPr>
      </p:pic>
    </p:spTree>
    <p:extLst>
      <p:ext uri="{BB962C8B-B14F-4D97-AF65-F5344CB8AC3E}">
        <p14:creationId xmlns:p14="http://schemas.microsoft.com/office/powerpoint/2010/main" val="37302341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pPr>
              <a:buFont typeface="Wingdings" charset="2"/>
              <a:buChar char="Ø"/>
            </a:pPr>
            <a:r>
              <a:rPr lang="en-US" dirty="0" smtClean="0"/>
              <a:t> Genetically-diverse subclonal populations of cells in tumors</a:t>
            </a:r>
          </a:p>
          <a:p>
            <a:pPr marL="0" indent="0">
              <a:buNone/>
            </a:pPr>
            <a:endParaRPr lang="en-US" dirty="0" smtClean="0"/>
          </a:p>
          <a:p>
            <a:pPr>
              <a:buFont typeface="Wingdings" charset="2"/>
              <a:buChar char="Ø"/>
            </a:pPr>
            <a:r>
              <a:rPr lang="en-US" dirty="0" smtClean="0"/>
              <a:t> Can reconstruct evolutionary history of tumor</a:t>
            </a:r>
          </a:p>
          <a:p>
            <a:pPr>
              <a:buFont typeface="Wingdings" charset="2"/>
              <a:buChar char="Ø"/>
            </a:pPr>
            <a:endParaRPr lang="en-US" dirty="0"/>
          </a:p>
          <a:p>
            <a:pPr>
              <a:buFont typeface="Wingdings" charset="2"/>
              <a:buChar char="Ø"/>
            </a:pPr>
            <a:r>
              <a:rPr lang="en-US" dirty="0" smtClean="0"/>
              <a:t>SNV’s (single nucleotide variants)</a:t>
            </a:r>
          </a:p>
          <a:p>
            <a:pPr lvl="1">
              <a:buFont typeface="Wingdings" charset="2"/>
              <a:buChar char="Ø"/>
            </a:pPr>
            <a:r>
              <a:rPr lang="en-US" dirty="0" smtClean="0"/>
              <a:t> Limitation: frequencies measured independently</a:t>
            </a:r>
            <a:endParaRPr lang="en-US" dirty="0"/>
          </a:p>
        </p:txBody>
      </p:sp>
    </p:spTree>
    <p:extLst>
      <p:ext uri="{BB962C8B-B14F-4D97-AF65-F5344CB8AC3E}">
        <p14:creationId xmlns:p14="http://schemas.microsoft.com/office/powerpoint/2010/main" val="14570570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a:t>
            </a:r>
            <a:endParaRPr lang="en-US" dirty="0"/>
          </a:p>
        </p:txBody>
      </p:sp>
      <p:sp>
        <p:nvSpPr>
          <p:cNvPr id="3" name="Content Placeholder 2"/>
          <p:cNvSpPr>
            <a:spLocks noGrp="1"/>
          </p:cNvSpPr>
          <p:nvPr>
            <p:ph idx="1"/>
          </p:nvPr>
        </p:nvSpPr>
        <p:spPr>
          <a:xfrm>
            <a:off x="457200" y="1603909"/>
            <a:ext cx="8229600" cy="4525963"/>
          </a:xfrm>
        </p:spPr>
        <p:txBody>
          <a:bodyPr>
            <a:normAutofit lnSpcReduction="10000"/>
          </a:bodyPr>
          <a:lstStyle/>
          <a:p>
            <a:pPr>
              <a:buFont typeface="Wingdings" charset="2"/>
              <a:buChar char="Ø"/>
            </a:pPr>
            <a:r>
              <a:rPr lang="en-US" dirty="0" smtClean="0"/>
              <a:t>Infinite sites assumption</a:t>
            </a:r>
          </a:p>
          <a:p>
            <a:pPr>
              <a:buFont typeface="Wingdings" charset="2"/>
              <a:buChar char="Ø"/>
            </a:pPr>
            <a:endParaRPr lang="en-US" dirty="0"/>
          </a:p>
          <a:p>
            <a:pPr>
              <a:buFont typeface="Wingdings" charset="2"/>
              <a:buChar char="Ø"/>
            </a:pPr>
            <a:r>
              <a:rPr lang="en-US" dirty="0" smtClean="0"/>
              <a:t>Topological constraint rules</a:t>
            </a:r>
          </a:p>
          <a:p>
            <a:pPr>
              <a:buFont typeface="Wingdings" charset="2"/>
              <a:buChar char="Ø"/>
            </a:pPr>
            <a:endParaRPr lang="en-US" dirty="0"/>
          </a:p>
          <a:p>
            <a:pPr>
              <a:buFont typeface="Wingdings" charset="2"/>
              <a:buChar char="Ø"/>
            </a:pPr>
            <a:r>
              <a:rPr lang="en-US" dirty="0" smtClean="0"/>
              <a:t>PhyloSub – infers tumor phylogenies from SNV allele frequency</a:t>
            </a:r>
          </a:p>
          <a:p>
            <a:pPr>
              <a:buFont typeface="Wingdings" charset="2"/>
              <a:buChar char="Ø"/>
            </a:pPr>
            <a:endParaRPr lang="en-US" dirty="0"/>
          </a:p>
          <a:p>
            <a:pPr>
              <a:buFont typeface="Wingdings" charset="2"/>
              <a:buChar char="Ø"/>
            </a:pPr>
            <a:r>
              <a:rPr lang="en-US" dirty="0" smtClean="0"/>
              <a:t>Partial order plot</a:t>
            </a:r>
          </a:p>
          <a:p>
            <a:pPr marL="0" indent="0">
              <a:buNone/>
            </a:pPr>
            <a:endParaRPr lang="en-US" dirty="0"/>
          </a:p>
        </p:txBody>
      </p:sp>
    </p:spTree>
    <p:extLst>
      <p:ext uri="{BB962C8B-B14F-4D97-AF65-F5344CB8AC3E}">
        <p14:creationId xmlns:p14="http://schemas.microsoft.com/office/powerpoint/2010/main" val="4749314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Assumptions and Rules of Model</a:t>
            </a:r>
            <a:endParaRPr lang="en-US" dirty="0"/>
          </a:p>
        </p:txBody>
      </p:sp>
      <p:sp>
        <p:nvSpPr>
          <p:cNvPr id="3" name="Content Placeholder 2"/>
          <p:cNvSpPr>
            <a:spLocks noGrp="1"/>
          </p:cNvSpPr>
          <p:nvPr>
            <p:ph idx="1"/>
          </p:nvPr>
        </p:nvSpPr>
        <p:spPr>
          <a:xfrm>
            <a:off x="457200" y="1245395"/>
            <a:ext cx="8229600" cy="4525963"/>
          </a:xfrm>
        </p:spPr>
        <p:txBody>
          <a:bodyPr/>
          <a:lstStyle/>
          <a:p>
            <a:pPr marL="0" indent="0">
              <a:buNone/>
            </a:pPr>
            <a:endParaRPr lang="en-US" dirty="0" smtClean="0"/>
          </a:p>
          <a:p>
            <a:pPr>
              <a:buFont typeface="Wingdings" charset="2"/>
              <a:buChar char="Ø"/>
            </a:pPr>
            <a:r>
              <a:rPr lang="en-US" dirty="0" smtClean="0"/>
              <a:t>Clonal evolution theory</a:t>
            </a:r>
          </a:p>
          <a:p>
            <a:pPr>
              <a:buFont typeface="Wingdings" charset="2"/>
              <a:buChar char="Ø"/>
            </a:pPr>
            <a:endParaRPr lang="en-US" dirty="0"/>
          </a:p>
          <a:p>
            <a:pPr>
              <a:buFont typeface="Wingdings" charset="2"/>
              <a:buChar char="Ø"/>
            </a:pPr>
            <a:r>
              <a:rPr lang="en-US" dirty="0" smtClean="0"/>
              <a:t>Infinite sites assumption</a:t>
            </a:r>
          </a:p>
          <a:p>
            <a:pPr>
              <a:buFont typeface="Wingdings" charset="2"/>
              <a:buChar char="Ø"/>
            </a:pPr>
            <a:endParaRPr lang="en-US" dirty="0"/>
          </a:p>
          <a:p>
            <a:pPr>
              <a:buFont typeface="Wingdings" charset="2"/>
              <a:buChar char="Ø"/>
            </a:pPr>
            <a:r>
              <a:rPr lang="en-US" dirty="0" smtClean="0"/>
              <a:t>Need at least two tumor samples to rule out a linear phylogeny</a:t>
            </a:r>
            <a:endParaRPr lang="en-US" dirty="0"/>
          </a:p>
        </p:txBody>
      </p:sp>
    </p:spTree>
    <p:extLst>
      <p:ext uri="{BB962C8B-B14F-4D97-AF65-F5344CB8AC3E}">
        <p14:creationId xmlns:p14="http://schemas.microsoft.com/office/powerpoint/2010/main" val="1621661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“Ordering Rule”</a:t>
            </a:r>
            <a:endParaRPr lang="en-US" dirty="0"/>
          </a:p>
        </p:txBody>
      </p:sp>
      <p:sp>
        <p:nvSpPr>
          <p:cNvPr id="3" name="Content Placeholder 2"/>
          <p:cNvSpPr>
            <a:spLocks noGrp="1"/>
          </p:cNvSpPr>
          <p:nvPr>
            <p:ph idx="1"/>
          </p:nvPr>
        </p:nvSpPr>
        <p:spPr>
          <a:xfrm>
            <a:off x="457200" y="1210948"/>
            <a:ext cx="8229600" cy="4525963"/>
          </a:xfrm>
        </p:spPr>
        <p:txBody>
          <a:bodyPr>
            <a:normAutofit/>
          </a:bodyPr>
          <a:lstStyle/>
          <a:p>
            <a:pPr marL="0" indent="0">
              <a:buNone/>
            </a:pPr>
            <a:endParaRPr lang="en-US" dirty="0" smtClean="0"/>
          </a:p>
          <a:p>
            <a:pPr marL="0" indent="0">
              <a:buNone/>
            </a:pPr>
            <a:r>
              <a:rPr lang="en-US" dirty="0" smtClean="0"/>
              <a:t>Given the following frequencies: f</a:t>
            </a:r>
            <a:r>
              <a:rPr lang="en-US" baseline="-25000" dirty="0" smtClean="0"/>
              <a:t>A</a:t>
            </a:r>
            <a:r>
              <a:rPr lang="en-US" dirty="0" smtClean="0"/>
              <a:t> , f</a:t>
            </a:r>
            <a:r>
              <a:rPr lang="en-US" baseline="-25000" dirty="0" smtClean="0"/>
              <a:t>B</a:t>
            </a:r>
            <a:r>
              <a:rPr lang="en-US" dirty="0" smtClean="0"/>
              <a:t> and f</a:t>
            </a:r>
            <a:r>
              <a:rPr lang="en-US" baseline="-25000" dirty="0" smtClean="0"/>
              <a:t>C</a:t>
            </a:r>
            <a:endParaRPr lang="en-US" dirty="0" smtClean="0"/>
          </a:p>
          <a:p>
            <a:pPr marL="0" indent="0">
              <a:buNone/>
            </a:pPr>
            <a:endParaRPr lang="en-US" baseline="-25000" dirty="0"/>
          </a:p>
          <a:p>
            <a:pPr marL="0" indent="0">
              <a:buNone/>
            </a:pPr>
            <a:r>
              <a:rPr lang="en-US" dirty="0" smtClean="0"/>
              <a:t>Rule: If f</a:t>
            </a:r>
            <a:r>
              <a:rPr lang="en-US" baseline="-25000" dirty="0" smtClean="0"/>
              <a:t>B</a:t>
            </a:r>
            <a:r>
              <a:rPr lang="en-US" dirty="0" smtClean="0"/>
              <a:t> &gt; f</a:t>
            </a:r>
            <a:r>
              <a:rPr lang="en-US" baseline="-25000" dirty="0" smtClean="0"/>
              <a:t>C</a:t>
            </a:r>
            <a:r>
              <a:rPr lang="en-US" dirty="0" smtClean="0"/>
              <a:t> , the phylogeny can be parallel OR </a:t>
            </a:r>
            <a:r>
              <a:rPr lang="en-US" smtClean="0"/>
              <a:t>B </a:t>
            </a:r>
            <a:r>
              <a:rPr lang="en-US" smtClean="0"/>
              <a:t>can </a:t>
            </a:r>
            <a:r>
              <a:rPr lang="en-US" dirty="0" smtClean="0"/>
              <a:t>be an ancestor of C</a:t>
            </a:r>
          </a:p>
          <a:p>
            <a:pPr marL="0" indent="0">
              <a:buNone/>
            </a:pPr>
            <a:endParaRPr lang="en-US" dirty="0"/>
          </a:p>
          <a:p>
            <a:pPr marL="0" indent="0">
              <a:buNone/>
            </a:pPr>
            <a:r>
              <a:rPr lang="en-US" dirty="0" smtClean="0"/>
              <a:t>Frequencies of A, B and C give constraint alone</a:t>
            </a:r>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9931765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Screen Shot 2015-04-03 at 1.18.49 PM.png"/>
          <p:cNvPicPr>
            <a:picLocks noGrp="1" noChangeAspect="1"/>
          </p:cNvPicPr>
          <p:nvPr>
            <p:ph idx="1"/>
          </p:nvPr>
        </p:nvPicPr>
        <p:blipFill>
          <a:blip r:embed="rId3">
            <a:extLst>
              <a:ext uri="{28A0092B-C50C-407E-A947-70E740481C1C}">
                <a14:useLocalDpi xmlns:a14="http://schemas.microsoft.com/office/drawing/2010/main" val="0"/>
              </a:ext>
            </a:extLst>
          </a:blip>
          <a:srcRect t="-1152" b="-1152"/>
          <a:stretch>
            <a:fillRect/>
          </a:stretch>
        </p:blipFill>
        <p:spPr>
          <a:xfrm>
            <a:off x="457200" y="573114"/>
            <a:ext cx="8229600" cy="5553050"/>
          </a:xfrm>
        </p:spPr>
      </p:pic>
    </p:spTree>
    <p:extLst>
      <p:ext uri="{BB962C8B-B14F-4D97-AF65-F5344CB8AC3E}">
        <p14:creationId xmlns:p14="http://schemas.microsoft.com/office/powerpoint/2010/main" val="3996022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5-04-03 at 1.20.23 PM.png"/>
          <p:cNvPicPr>
            <a:picLocks noGrp="1" noChangeAspect="1"/>
          </p:cNvPicPr>
          <p:nvPr>
            <p:ph idx="1"/>
          </p:nvPr>
        </p:nvPicPr>
        <p:blipFill rotWithShape="1">
          <a:blip r:embed="rId3">
            <a:extLst>
              <a:ext uri="{28A0092B-C50C-407E-A947-70E740481C1C}">
                <a14:useLocalDpi xmlns:a14="http://schemas.microsoft.com/office/drawing/2010/main" val="0"/>
              </a:ext>
            </a:extLst>
          </a:blip>
          <a:srcRect l="-9158" r="-9158" b="2288"/>
          <a:stretch/>
        </p:blipFill>
        <p:spPr>
          <a:xfrm>
            <a:off x="457200" y="558800"/>
            <a:ext cx="8229600" cy="5652511"/>
          </a:xfrm>
        </p:spPr>
      </p:pic>
    </p:spTree>
    <p:extLst>
      <p:ext uri="{BB962C8B-B14F-4D97-AF65-F5344CB8AC3E}">
        <p14:creationId xmlns:p14="http://schemas.microsoft.com/office/powerpoint/2010/main" val="6970471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Dirichlet Process</a:t>
            </a:r>
            <a:endParaRPr lang="en-US" dirty="0"/>
          </a:p>
        </p:txBody>
      </p:sp>
      <p:sp>
        <p:nvSpPr>
          <p:cNvPr id="3" name="Content Placeholder 2"/>
          <p:cNvSpPr>
            <a:spLocks noGrp="1"/>
          </p:cNvSpPr>
          <p:nvPr>
            <p:ph idx="1"/>
          </p:nvPr>
        </p:nvSpPr>
        <p:spPr/>
        <p:txBody>
          <a:bodyPr/>
          <a:lstStyle/>
          <a:p>
            <a:pPr>
              <a:buFont typeface="Wingdings" charset="2"/>
              <a:buChar char="Ø"/>
            </a:pPr>
            <a:r>
              <a:rPr lang="en-US" dirty="0"/>
              <a:t> </a:t>
            </a:r>
            <a:r>
              <a:rPr lang="en-US" dirty="0" smtClean="0"/>
              <a:t>3 hyper parameters</a:t>
            </a:r>
            <a:r>
              <a:rPr lang="en-US" dirty="0" smtClean="0">
                <a:cs typeface="Calibri (Body)"/>
              </a:rPr>
              <a:t>: α</a:t>
            </a:r>
            <a:r>
              <a:rPr lang="en-US" baseline="-25000" dirty="0" smtClean="0">
                <a:cs typeface="Calibri (Body)"/>
              </a:rPr>
              <a:t>0</a:t>
            </a:r>
            <a:r>
              <a:rPr lang="en-US" dirty="0" smtClean="0">
                <a:cs typeface="Calibri (Body)"/>
              </a:rPr>
              <a:t> , </a:t>
            </a:r>
            <a:r>
              <a:rPr lang="en-US" dirty="0" smtClean="0">
                <a:ea typeface="Lucida Grande"/>
                <a:cs typeface="Lucida Grande"/>
              </a:rPr>
              <a:t>γ </a:t>
            </a:r>
            <a:r>
              <a:rPr lang="en-US" dirty="0" smtClean="0">
                <a:latin typeface="Calibri (Body)"/>
                <a:ea typeface="Lucida Grande"/>
                <a:cs typeface="Calibri (Body)"/>
              </a:rPr>
              <a:t>and λ</a:t>
            </a:r>
          </a:p>
          <a:p>
            <a:pPr>
              <a:buFont typeface="Wingdings" charset="2"/>
              <a:buChar char="Ø"/>
            </a:pPr>
            <a:endParaRPr lang="en-US" dirty="0">
              <a:latin typeface="Calibri (Body)"/>
              <a:ea typeface="Lucida Grande"/>
              <a:cs typeface="Calibri (Body)"/>
            </a:endParaRPr>
          </a:p>
          <a:p>
            <a:pPr>
              <a:buFont typeface="Wingdings" charset="2"/>
              <a:buChar char="Ø"/>
            </a:pPr>
            <a:r>
              <a:rPr lang="en-US" dirty="0" smtClean="0">
                <a:cs typeface="Calibri (Body)"/>
              </a:rPr>
              <a:t> α</a:t>
            </a:r>
            <a:r>
              <a:rPr lang="en-US" baseline="-25000" dirty="0" smtClean="0">
                <a:cs typeface="Calibri (Body)"/>
              </a:rPr>
              <a:t>0 </a:t>
            </a:r>
            <a:r>
              <a:rPr lang="en-US" dirty="0" smtClean="0">
                <a:cs typeface="Calibri (Body)"/>
              </a:rPr>
              <a:t>and </a:t>
            </a:r>
            <a:r>
              <a:rPr lang="en-US" dirty="0" smtClean="0">
                <a:latin typeface="Calibri (Body)"/>
                <a:ea typeface="Lucida Grande"/>
                <a:cs typeface="Calibri (Body)"/>
              </a:rPr>
              <a:t>λ</a:t>
            </a:r>
            <a:r>
              <a:rPr lang="en-US" baseline="-25000" dirty="0" smtClean="0">
                <a:cs typeface="Calibri (Body)"/>
              </a:rPr>
              <a:t> </a:t>
            </a:r>
            <a:r>
              <a:rPr lang="en-US" dirty="0" smtClean="0">
                <a:cs typeface="Calibri (Body)"/>
              </a:rPr>
              <a:t>= # of nodes (subclones) in tree</a:t>
            </a:r>
          </a:p>
          <a:p>
            <a:pPr>
              <a:buFont typeface="Wingdings" charset="2"/>
              <a:buChar char="Ø"/>
            </a:pPr>
            <a:endParaRPr lang="en-US" dirty="0" smtClean="0">
              <a:latin typeface="Calibri (Body)"/>
              <a:cs typeface="Calibri (Body)"/>
            </a:endParaRPr>
          </a:p>
          <a:p>
            <a:pPr>
              <a:buFont typeface="Wingdings" charset="2"/>
              <a:buChar char="Ø"/>
            </a:pPr>
            <a:r>
              <a:rPr lang="en-US" dirty="0" smtClean="0">
                <a:latin typeface="Calibri (Body)"/>
                <a:ea typeface="Lucida Grande"/>
                <a:cs typeface="Calibri (Body)"/>
              </a:rPr>
              <a:t> λ = height of tree</a:t>
            </a:r>
          </a:p>
          <a:p>
            <a:pPr>
              <a:buFont typeface="Wingdings" charset="2"/>
              <a:buChar char="Ø"/>
            </a:pPr>
            <a:endParaRPr lang="en-US" dirty="0">
              <a:latin typeface="Calibri (Body)"/>
              <a:ea typeface="Lucida Grande"/>
              <a:cs typeface="Calibri (Body)"/>
            </a:endParaRPr>
          </a:p>
          <a:p>
            <a:pPr>
              <a:buFont typeface="Wingdings" charset="2"/>
              <a:buChar char="Ø"/>
            </a:pPr>
            <a:r>
              <a:rPr lang="en-US" dirty="0">
                <a:cs typeface="Calibri (Body)"/>
              </a:rPr>
              <a:t> </a:t>
            </a:r>
            <a:r>
              <a:rPr lang="en-US" dirty="0">
                <a:ea typeface="Lucida Grande"/>
                <a:cs typeface="Lucida Grande"/>
              </a:rPr>
              <a:t>γ </a:t>
            </a:r>
            <a:r>
              <a:rPr lang="en-US" dirty="0" smtClean="0">
                <a:ea typeface="Lucida Grande"/>
                <a:cs typeface="Lucida Grande"/>
              </a:rPr>
              <a:t>= # of siblings in tree -&gt; width of tree</a:t>
            </a:r>
            <a:endParaRPr lang="en-US" dirty="0">
              <a:latin typeface="Calibri (Body)"/>
              <a:cs typeface="Calibri (Body)"/>
            </a:endParaRPr>
          </a:p>
          <a:p>
            <a:pPr>
              <a:buFont typeface="Wingdings" charset="2"/>
              <a:buChar char="Ø"/>
            </a:pPr>
            <a:endParaRPr lang="en-US" dirty="0">
              <a:latin typeface="Calibri (Body)"/>
              <a:cs typeface="Calibri (Body)"/>
            </a:endParaRPr>
          </a:p>
        </p:txBody>
      </p:sp>
    </p:spTree>
    <p:extLst>
      <p:ext uri="{BB962C8B-B14F-4D97-AF65-F5344CB8AC3E}">
        <p14:creationId xmlns:p14="http://schemas.microsoft.com/office/powerpoint/2010/main" val="12529168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5-04-03 at 1.21.39 PM.png"/>
          <p:cNvPicPr>
            <a:picLocks noGrp="1" noChangeAspect="1"/>
          </p:cNvPicPr>
          <p:nvPr>
            <p:ph idx="1"/>
          </p:nvPr>
        </p:nvPicPr>
        <p:blipFill rotWithShape="1">
          <a:blip r:embed="rId3">
            <a:extLst>
              <a:ext uri="{28A0092B-C50C-407E-A947-70E740481C1C}">
                <a14:useLocalDpi xmlns:a14="http://schemas.microsoft.com/office/drawing/2010/main" val="0"/>
              </a:ext>
            </a:extLst>
          </a:blip>
          <a:srcRect t="-15556" b="-29579"/>
          <a:stretch/>
        </p:blipFill>
        <p:spPr>
          <a:xfrm>
            <a:off x="457200" y="1239164"/>
            <a:ext cx="8229600" cy="4600398"/>
          </a:xfrm>
        </p:spPr>
      </p:pic>
    </p:spTree>
    <p:extLst>
      <p:ext uri="{BB962C8B-B14F-4D97-AF65-F5344CB8AC3E}">
        <p14:creationId xmlns:p14="http://schemas.microsoft.com/office/powerpoint/2010/main" val="15469881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1880</TotalTime>
  <Words>1874</Words>
  <Application>Microsoft Office PowerPoint</Application>
  <PresentationFormat>On-screen Show (4:3)</PresentationFormat>
  <Paragraphs>154</Paragraphs>
  <Slides>16</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(Body)</vt:lpstr>
      <vt:lpstr>Lucida Grande</vt:lpstr>
      <vt:lpstr>Wingdings</vt:lpstr>
      <vt:lpstr>Office Theme</vt:lpstr>
      <vt:lpstr>PhyloSub</vt:lpstr>
      <vt:lpstr>Background</vt:lpstr>
      <vt:lpstr>Method</vt:lpstr>
      <vt:lpstr>Assumptions and Rules of Model</vt:lpstr>
      <vt:lpstr>“Ordering Rule”</vt:lpstr>
      <vt:lpstr>PowerPoint Presentation</vt:lpstr>
      <vt:lpstr>PowerPoint Presentation</vt:lpstr>
      <vt:lpstr>Dirichlet Process</vt:lpstr>
      <vt:lpstr>PowerPoint Presentation</vt:lpstr>
      <vt:lpstr>   “Partial Order Plot”</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PhyloSub</dc:title>
  <dc:creator>Anita Sinha</dc:creator>
  <cp:lastModifiedBy>Anthony Gitter</cp:lastModifiedBy>
  <cp:revision>87</cp:revision>
  <dcterms:created xsi:type="dcterms:W3CDTF">2015-04-03T18:12:21Z</dcterms:created>
  <dcterms:modified xsi:type="dcterms:W3CDTF">2015-04-23T19:46:09Z</dcterms:modified>
</cp:coreProperties>
</file>