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56" r:id="rId2"/>
    <p:sldId id="257" r:id="rId3"/>
    <p:sldId id="277" r:id="rId4"/>
    <p:sldId id="258" r:id="rId5"/>
    <p:sldId id="259" r:id="rId6"/>
    <p:sldId id="271" r:id="rId7"/>
    <p:sldId id="272" r:id="rId8"/>
    <p:sldId id="260" r:id="rId9"/>
    <p:sldId id="261" r:id="rId10"/>
    <p:sldId id="262" r:id="rId11"/>
    <p:sldId id="275" r:id="rId12"/>
    <p:sldId id="276" r:id="rId13"/>
    <p:sldId id="273" r:id="rId14"/>
    <p:sldId id="263" r:id="rId15"/>
    <p:sldId id="264" r:id="rId16"/>
    <p:sldId id="266" r:id="rId17"/>
    <p:sldId id="265" r:id="rId18"/>
    <p:sldId id="267" r:id="rId19"/>
    <p:sldId id="268" r:id="rId20"/>
    <p:sldId id="269" r:id="rId21"/>
    <p:sldId id="270"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487" autoAdjust="0"/>
  </p:normalViewPr>
  <p:slideViewPr>
    <p:cSldViewPr snapToGrid="0" snapToObjects="1">
      <p:cViewPr>
        <p:scale>
          <a:sx n="100" d="100"/>
          <a:sy n="100" d="100"/>
        </p:scale>
        <p:origin x="-632" y="20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394FFAA-EEF0-CE4E-A100-2AC376FA9B60}" type="datetimeFigureOut">
              <a:rPr lang="en-US" smtClean="0"/>
              <a:t>3/10/15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EEB53E-E5F7-6844-A365-E6E2907D2150}" type="slidenum">
              <a:rPr lang="en-US" smtClean="0"/>
              <a:t>‹#›</a:t>
            </a:fld>
            <a:endParaRPr lang="en-US"/>
          </a:p>
        </p:txBody>
      </p:sp>
    </p:spTree>
    <p:extLst>
      <p:ext uri="{BB962C8B-B14F-4D97-AF65-F5344CB8AC3E}">
        <p14:creationId xmlns:p14="http://schemas.microsoft.com/office/powerpoint/2010/main" val="163286169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latin typeface="+mn-lt"/>
                <a:ea typeface="+mn-ea"/>
                <a:cs typeface="+mn-cs"/>
              </a:rPr>
              <a:t>miRNAs</a:t>
            </a:r>
            <a:r>
              <a:rPr lang="en-US" sz="1200" kern="1200" dirty="0" smtClean="0">
                <a:solidFill>
                  <a:schemeClr val="tx1"/>
                </a:solidFill>
                <a:latin typeface="+mn-lt"/>
                <a:ea typeface="+mn-ea"/>
                <a:cs typeface="+mn-cs"/>
              </a:rPr>
              <a:t> are transcribed into primary </a:t>
            </a:r>
            <a:r>
              <a:rPr lang="en-US" sz="1200" kern="1200" dirty="0" err="1" smtClean="0">
                <a:solidFill>
                  <a:schemeClr val="tx1"/>
                </a:solidFill>
                <a:latin typeface="+mn-lt"/>
                <a:ea typeface="+mn-ea"/>
                <a:cs typeface="+mn-cs"/>
              </a:rPr>
              <a:t>miRNA</a:t>
            </a:r>
            <a:r>
              <a:rPr lang="en-US" sz="1200" kern="1200" dirty="0" smtClean="0">
                <a:solidFill>
                  <a:schemeClr val="tx1"/>
                </a:solidFill>
                <a:latin typeface="+mn-lt"/>
                <a:ea typeface="+mn-ea"/>
                <a:cs typeface="+mn-cs"/>
              </a:rPr>
              <a:t> transcripts, then processed by the </a:t>
            </a:r>
            <a:r>
              <a:rPr lang="en-US" sz="1200" i="1" kern="1200" dirty="0" err="1" smtClean="0">
                <a:solidFill>
                  <a:schemeClr val="tx1"/>
                </a:solidFill>
                <a:latin typeface="+mn-lt"/>
                <a:ea typeface="+mn-ea"/>
                <a:cs typeface="+mn-cs"/>
              </a:rPr>
              <a:t>RNase</a:t>
            </a:r>
            <a:r>
              <a:rPr lang="en-US" sz="1200" i="1" kern="1200" dirty="0" smtClean="0">
                <a:solidFill>
                  <a:schemeClr val="tx1"/>
                </a:solidFill>
                <a:latin typeface="+mn-lt"/>
                <a:ea typeface="+mn-ea"/>
                <a:cs typeface="+mn-cs"/>
              </a:rPr>
              <a:t> III</a:t>
            </a:r>
            <a:r>
              <a:rPr lang="en-US" sz="1200" i="0" kern="1200" dirty="0" smtClean="0">
                <a:solidFill>
                  <a:schemeClr val="tx1"/>
                </a:solidFill>
                <a:latin typeface="+mn-lt"/>
                <a:ea typeface="+mn-ea"/>
                <a:cs typeface="+mn-cs"/>
              </a:rPr>
              <a:t> enzyme </a:t>
            </a:r>
            <a:r>
              <a:rPr lang="en-US" sz="1200" i="1" kern="1200" dirty="0" err="1" smtClean="0">
                <a:solidFill>
                  <a:schemeClr val="tx1"/>
                </a:solidFill>
                <a:latin typeface="+mn-lt"/>
                <a:ea typeface="+mn-ea"/>
                <a:cs typeface="+mn-cs"/>
              </a:rPr>
              <a:t>Drosha</a:t>
            </a:r>
            <a:r>
              <a:rPr lang="en-US" sz="1200" i="0" kern="1200" dirty="0" smtClean="0">
                <a:solidFill>
                  <a:schemeClr val="tx1"/>
                </a:solidFill>
                <a:latin typeface="+mn-lt"/>
                <a:ea typeface="+mn-ea"/>
                <a:cs typeface="+mn-cs"/>
              </a:rPr>
              <a:t> and its cofactor, </a:t>
            </a:r>
            <a:r>
              <a:rPr lang="en-US" sz="1200" i="1" kern="1200" dirty="0" smtClean="0">
                <a:solidFill>
                  <a:schemeClr val="tx1"/>
                </a:solidFill>
                <a:latin typeface="+mn-lt"/>
                <a:ea typeface="+mn-ea"/>
                <a:cs typeface="+mn-cs"/>
              </a:rPr>
              <a:t>Pasha</a:t>
            </a:r>
            <a:r>
              <a:rPr lang="en-US" sz="1200" i="0" kern="1200" dirty="0" smtClean="0">
                <a:solidFill>
                  <a:schemeClr val="tx1"/>
                </a:solidFill>
                <a:latin typeface="+mn-lt"/>
                <a:ea typeface="+mn-ea"/>
                <a:cs typeface="+mn-cs"/>
              </a:rPr>
              <a:t> into 60–110-nucleotide pre-</a:t>
            </a:r>
            <a:r>
              <a:rPr lang="en-US" sz="1200" i="0" kern="1200" dirty="0" err="1" smtClean="0">
                <a:solidFill>
                  <a:schemeClr val="tx1"/>
                </a:solidFill>
                <a:latin typeface="+mn-lt"/>
                <a:ea typeface="+mn-ea"/>
                <a:cs typeface="+mn-cs"/>
              </a:rPr>
              <a:t>miRNA</a:t>
            </a:r>
            <a:r>
              <a:rPr lang="en-US" sz="1200" i="0" kern="1200" dirty="0" smtClean="0">
                <a:solidFill>
                  <a:schemeClr val="tx1"/>
                </a:solidFill>
                <a:latin typeface="+mn-lt"/>
                <a:ea typeface="+mn-ea"/>
                <a:cs typeface="+mn-cs"/>
              </a:rPr>
              <a:t> hairpins in the nucleus. The pre-</a:t>
            </a:r>
            <a:r>
              <a:rPr lang="en-US" sz="1200" i="0" kern="1200" dirty="0" err="1" smtClean="0">
                <a:solidFill>
                  <a:schemeClr val="tx1"/>
                </a:solidFill>
                <a:latin typeface="+mn-lt"/>
                <a:ea typeface="+mn-ea"/>
                <a:cs typeface="+mn-cs"/>
              </a:rPr>
              <a:t>miRNA</a:t>
            </a:r>
            <a:r>
              <a:rPr lang="en-US" sz="1200" i="0" kern="1200" dirty="0" smtClean="0">
                <a:solidFill>
                  <a:schemeClr val="tx1"/>
                </a:solidFill>
                <a:latin typeface="+mn-lt"/>
                <a:ea typeface="+mn-ea"/>
                <a:cs typeface="+mn-cs"/>
              </a:rPr>
              <a:t> is exported into the cytoplasm by </a:t>
            </a:r>
            <a:r>
              <a:rPr lang="en-US" sz="1200" i="1" kern="1200" dirty="0" err="1" smtClean="0">
                <a:solidFill>
                  <a:schemeClr val="tx1"/>
                </a:solidFill>
                <a:latin typeface="+mn-lt"/>
                <a:ea typeface="+mn-ea"/>
                <a:cs typeface="+mn-cs"/>
              </a:rPr>
              <a:t>exportin</a:t>
            </a:r>
            <a:r>
              <a:rPr lang="en-US" sz="1200" i="1" kern="1200" dirty="0" smtClean="0">
                <a:solidFill>
                  <a:schemeClr val="tx1"/>
                </a:solidFill>
                <a:latin typeface="+mn-lt"/>
                <a:ea typeface="+mn-ea"/>
                <a:cs typeface="+mn-cs"/>
              </a:rPr>
              <a:t> 5</a:t>
            </a:r>
            <a:r>
              <a:rPr lang="en-US" sz="1200" i="0" kern="1200" dirty="0" smtClean="0">
                <a:solidFill>
                  <a:schemeClr val="tx1"/>
                </a:solidFill>
                <a:latin typeface="+mn-lt"/>
                <a:ea typeface="+mn-ea"/>
                <a:cs typeface="+mn-cs"/>
              </a:rPr>
              <a:t> and its cofactor </a:t>
            </a:r>
            <a:r>
              <a:rPr lang="en-US" sz="1200" i="1" kern="1200" dirty="0" smtClean="0">
                <a:solidFill>
                  <a:schemeClr val="tx1"/>
                </a:solidFill>
                <a:latin typeface="+mn-lt"/>
                <a:ea typeface="+mn-ea"/>
                <a:cs typeface="+mn-cs"/>
              </a:rPr>
              <a:t>Ran</a:t>
            </a:r>
            <a:r>
              <a:rPr lang="en-US" sz="1200" i="0" kern="1200" dirty="0" smtClean="0">
                <a:solidFill>
                  <a:schemeClr val="tx1"/>
                </a:solidFill>
                <a:latin typeface="+mn-lt"/>
                <a:ea typeface="+mn-ea"/>
                <a:cs typeface="+mn-cs"/>
              </a:rPr>
              <a:t>, where it is cleaved by </a:t>
            </a:r>
            <a:r>
              <a:rPr lang="en-US" sz="1200" i="1" kern="1200" dirty="0" smtClean="0">
                <a:solidFill>
                  <a:schemeClr val="tx1"/>
                </a:solidFill>
                <a:latin typeface="+mn-lt"/>
                <a:ea typeface="+mn-ea"/>
                <a:cs typeface="+mn-cs"/>
              </a:rPr>
              <a:t>Dicer</a:t>
            </a:r>
            <a:r>
              <a:rPr lang="en-US" sz="1200" i="0" kern="1200" dirty="0" smtClean="0">
                <a:solidFill>
                  <a:schemeClr val="tx1"/>
                </a:solidFill>
                <a:latin typeface="+mn-lt"/>
                <a:ea typeface="+mn-ea"/>
                <a:cs typeface="+mn-cs"/>
              </a:rPr>
              <a:t> into a transient, 22-nucleotide </a:t>
            </a:r>
            <a:r>
              <a:rPr lang="en-US" sz="1200" i="0" kern="1200" dirty="0" err="1" smtClean="0">
                <a:solidFill>
                  <a:schemeClr val="tx1"/>
                </a:solidFill>
                <a:latin typeface="+mn-lt"/>
                <a:ea typeface="+mn-ea"/>
                <a:cs typeface="+mn-cs"/>
              </a:rPr>
              <a:t>miRNA</a:t>
            </a:r>
            <a:r>
              <a:rPr lang="en-US" sz="1200" i="0" kern="1200" dirty="0" smtClean="0">
                <a:solidFill>
                  <a:schemeClr val="tx1"/>
                </a:solidFill>
                <a:latin typeface="+mn-lt"/>
                <a:ea typeface="+mn-ea"/>
                <a:cs typeface="+mn-cs"/>
              </a:rPr>
              <a:t>/</a:t>
            </a:r>
            <a:r>
              <a:rPr lang="en-US" sz="1200" i="0" kern="1200" dirty="0" err="1" smtClean="0">
                <a:solidFill>
                  <a:schemeClr val="tx1"/>
                </a:solidFill>
                <a:latin typeface="+mn-lt"/>
                <a:ea typeface="+mn-ea"/>
                <a:cs typeface="+mn-cs"/>
              </a:rPr>
              <a:t>miRNA</a:t>
            </a:r>
            <a:r>
              <a:rPr lang="en-US" sz="1200" i="0" kern="1200" baseline="30000" dirty="0" smtClean="0">
                <a:solidFill>
                  <a:schemeClr val="tx1"/>
                </a:solidFill>
                <a:latin typeface="+mn-lt"/>
                <a:ea typeface="+mn-ea"/>
                <a:cs typeface="+mn-cs"/>
              </a:rPr>
              <a:t>*</a:t>
            </a:r>
            <a:r>
              <a:rPr lang="en-US" sz="1200" i="0" kern="1200" baseline="0" dirty="0" smtClean="0">
                <a:solidFill>
                  <a:schemeClr val="tx1"/>
                </a:solidFill>
                <a:latin typeface="+mn-lt"/>
                <a:ea typeface="+mn-ea"/>
                <a:cs typeface="+mn-cs"/>
              </a:rPr>
              <a:t>duplex intermediate. The antisense strand of the </a:t>
            </a:r>
            <a:r>
              <a:rPr lang="en-US" sz="1200" i="0" kern="1200" baseline="0" dirty="0" err="1" smtClean="0">
                <a:solidFill>
                  <a:schemeClr val="tx1"/>
                </a:solidFill>
                <a:latin typeface="+mn-lt"/>
                <a:ea typeface="+mn-ea"/>
                <a:cs typeface="+mn-cs"/>
              </a:rPr>
              <a:t>miRNA</a:t>
            </a:r>
            <a:r>
              <a:rPr lang="en-US" sz="1200" i="0" kern="1200" baseline="0" dirty="0" smtClean="0">
                <a:solidFill>
                  <a:schemeClr val="tx1"/>
                </a:solidFill>
                <a:latin typeface="+mn-lt"/>
                <a:ea typeface="+mn-ea"/>
                <a:cs typeface="+mn-cs"/>
              </a:rPr>
              <a:t>, retained by the complex by virtue of its </a:t>
            </a:r>
            <a:r>
              <a:rPr lang="en-US" sz="1200" i="0" kern="1200" baseline="0" dirty="0" err="1" smtClean="0">
                <a:solidFill>
                  <a:schemeClr val="tx1"/>
                </a:solidFill>
                <a:latin typeface="+mn-lt"/>
                <a:ea typeface="+mn-ea"/>
                <a:cs typeface="+mn-cs"/>
              </a:rPr>
              <a:t>pharmacodynamic</a:t>
            </a:r>
            <a:r>
              <a:rPr lang="en-US" sz="1200" i="0" kern="1200" baseline="0" dirty="0" smtClean="0">
                <a:solidFill>
                  <a:schemeClr val="tx1"/>
                </a:solidFill>
                <a:latin typeface="+mn-lt"/>
                <a:ea typeface="+mn-ea"/>
                <a:cs typeface="+mn-cs"/>
              </a:rPr>
              <a:t> features, is guided by the </a:t>
            </a:r>
            <a:r>
              <a:rPr lang="en-US" sz="1200" i="0" kern="1200" baseline="0" dirty="0" err="1" smtClean="0">
                <a:solidFill>
                  <a:schemeClr val="tx1"/>
                </a:solidFill>
                <a:latin typeface="+mn-lt"/>
                <a:ea typeface="+mn-ea"/>
                <a:cs typeface="+mn-cs"/>
              </a:rPr>
              <a:t>multiprotein</a:t>
            </a:r>
            <a:r>
              <a:rPr lang="en-US" sz="1200" i="0" kern="1200" baseline="0" dirty="0" smtClean="0">
                <a:solidFill>
                  <a:schemeClr val="tx1"/>
                </a:solidFill>
                <a:latin typeface="+mn-lt"/>
                <a:ea typeface="+mn-ea"/>
                <a:cs typeface="+mn-cs"/>
              </a:rPr>
              <a:t> RNA-induced silencing complex (</a:t>
            </a:r>
            <a:r>
              <a:rPr lang="en-US" sz="1200" i="0" kern="1200" baseline="0" dirty="0" err="1" smtClean="0">
                <a:solidFill>
                  <a:schemeClr val="tx1"/>
                </a:solidFill>
                <a:latin typeface="+mn-lt"/>
                <a:ea typeface="+mn-ea"/>
                <a:cs typeface="+mn-cs"/>
              </a:rPr>
              <a:t>miRISC</a:t>
            </a:r>
            <a:r>
              <a:rPr lang="en-US" sz="1200" i="0" kern="1200" baseline="0" dirty="0" smtClean="0">
                <a:solidFill>
                  <a:schemeClr val="tx1"/>
                </a:solidFill>
                <a:latin typeface="+mn-lt"/>
                <a:ea typeface="+mn-ea"/>
                <a:cs typeface="+mn-cs"/>
              </a:rPr>
              <a:t>) effector complex to complement with the target messenger RNA (mRNA) sequence, forming an A-form double-stranded helix. </a:t>
            </a:r>
            <a:r>
              <a:rPr lang="en-US" sz="1200" i="1" kern="1200" baseline="0" dirty="0" smtClean="0">
                <a:solidFill>
                  <a:schemeClr val="tx1"/>
                </a:solidFill>
                <a:latin typeface="+mn-lt"/>
                <a:ea typeface="+mn-ea"/>
                <a:cs typeface="+mn-cs"/>
              </a:rPr>
              <a:t>AGO2</a:t>
            </a:r>
            <a:r>
              <a:rPr lang="en-US" sz="1200" i="0" kern="1200" baseline="0" dirty="0" smtClean="0">
                <a:solidFill>
                  <a:schemeClr val="tx1"/>
                </a:solidFill>
                <a:latin typeface="+mn-lt"/>
                <a:ea typeface="+mn-ea"/>
                <a:cs typeface="+mn-cs"/>
              </a:rPr>
              <a:t>, an </a:t>
            </a:r>
            <a:r>
              <a:rPr lang="en-US" sz="1200" i="0" kern="1200" baseline="0" dirty="0" err="1" smtClean="0">
                <a:solidFill>
                  <a:schemeClr val="tx1"/>
                </a:solidFill>
                <a:latin typeface="+mn-lt"/>
                <a:ea typeface="+mn-ea"/>
                <a:cs typeface="+mn-cs"/>
              </a:rPr>
              <a:t>endonucleolytic</a:t>
            </a:r>
            <a:r>
              <a:rPr lang="en-US" sz="1200" i="0" kern="1200" baseline="0" dirty="0" smtClean="0">
                <a:solidFill>
                  <a:schemeClr val="tx1"/>
                </a:solidFill>
                <a:latin typeface="+mn-lt"/>
                <a:ea typeface="+mn-ea"/>
                <a:cs typeface="+mn-cs"/>
              </a:rPr>
              <a:t> component of the </a:t>
            </a:r>
            <a:r>
              <a:rPr lang="en-US" sz="1200" i="0" kern="1200" baseline="0" dirty="0" err="1" smtClean="0">
                <a:solidFill>
                  <a:schemeClr val="tx1"/>
                </a:solidFill>
                <a:latin typeface="+mn-lt"/>
                <a:ea typeface="+mn-ea"/>
                <a:cs typeface="+mn-cs"/>
              </a:rPr>
              <a:t>miRISC</a:t>
            </a:r>
            <a:r>
              <a:rPr lang="en-US" sz="1200" i="0" kern="1200" baseline="0" dirty="0" smtClean="0">
                <a:solidFill>
                  <a:schemeClr val="tx1"/>
                </a:solidFill>
                <a:latin typeface="+mn-lt"/>
                <a:ea typeface="+mn-ea"/>
                <a:cs typeface="+mn-cs"/>
              </a:rPr>
              <a:t>, appears responsible for the cleavage and displacement of the passenger strand (</a:t>
            </a:r>
            <a:r>
              <a:rPr lang="en-US" sz="1200" i="0" kern="1200" baseline="0" dirty="0" err="1" smtClean="0">
                <a:solidFill>
                  <a:schemeClr val="tx1"/>
                </a:solidFill>
                <a:latin typeface="+mn-lt"/>
                <a:ea typeface="+mn-ea"/>
                <a:cs typeface="+mn-cs"/>
              </a:rPr>
              <a:t>miRNA</a:t>
            </a:r>
            <a:r>
              <a:rPr lang="en-US" sz="1200" i="0" kern="1200" baseline="30000" dirty="0" smtClean="0">
                <a:solidFill>
                  <a:schemeClr val="tx1"/>
                </a:solidFill>
                <a:latin typeface="+mn-lt"/>
                <a:ea typeface="+mn-ea"/>
                <a:cs typeface="+mn-cs"/>
              </a:rPr>
              <a:t>*</a:t>
            </a:r>
            <a:r>
              <a:rPr lang="en-US" sz="1200" i="0" kern="1200" baseline="0" dirty="0" smtClean="0">
                <a:solidFill>
                  <a:schemeClr val="tx1"/>
                </a:solidFill>
                <a:latin typeface="+mn-lt"/>
                <a:ea typeface="+mn-ea"/>
                <a:cs typeface="+mn-cs"/>
              </a:rPr>
              <a:t>), as well as </a:t>
            </a:r>
            <a:r>
              <a:rPr lang="en-US" sz="1200" i="0" kern="1200" baseline="0" dirty="0" err="1" smtClean="0">
                <a:solidFill>
                  <a:schemeClr val="tx1"/>
                </a:solidFill>
                <a:latin typeface="+mn-lt"/>
                <a:ea typeface="+mn-ea"/>
                <a:cs typeface="+mn-cs"/>
              </a:rPr>
              <a:t>endonucleolytic</a:t>
            </a:r>
            <a:r>
              <a:rPr lang="en-US" sz="1200" i="0" kern="1200" baseline="0" dirty="0" smtClean="0">
                <a:solidFill>
                  <a:schemeClr val="tx1"/>
                </a:solidFill>
                <a:latin typeface="+mn-lt"/>
                <a:ea typeface="+mn-ea"/>
                <a:cs typeface="+mn-cs"/>
              </a:rPr>
              <a:t> cleavage of the targeted mRNA that binds with the loaded </a:t>
            </a:r>
            <a:r>
              <a:rPr lang="en-US" sz="1200" i="0" kern="1200" baseline="0" dirty="0" err="1" smtClean="0">
                <a:solidFill>
                  <a:schemeClr val="tx1"/>
                </a:solidFill>
                <a:latin typeface="+mn-lt"/>
                <a:ea typeface="+mn-ea"/>
                <a:cs typeface="+mn-cs"/>
              </a:rPr>
              <a:t>miRNA</a:t>
            </a:r>
            <a:r>
              <a:rPr lang="en-US" sz="1200" i="0" kern="1200" baseline="0" dirty="0" smtClean="0">
                <a:solidFill>
                  <a:schemeClr val="tx1"/>
                </a:solidFill>
                <a:latin typeface="+mn-lt"/>
                <a:ea typeface="+mn-ea"/>
                <a:cs typeface="+mn-cs"/>
              </a:rPr>
              <a:t> by perfect sequence complementation. By comparison, mRNAs that bind with imperfect complementarity to the </a:t>
            </a:r>
            <a:r>
              <a:rPr lang="en-US" sz="1200" i="0" kern="1200" baseline="0" dirty="0" err="1" smtClean="0">
                <a:solidFill>
                  <a:schemeClr val="tx1"/>
                </a:solidFill>
                <a:latin typeface="+mn-lt"/>
                <a:ea typeface="+mn-ea"/>
                <a:cs typeface="+mn-cs"/>
              </a:rPr>
              <a:t>miRNA</a:t>
            </a:r>
            <a:r>
              <a:rPr lang="en-US" sz="1200" i="0" kern="1200" baseline="0" dirty="0" smtClean="0">
                <a:solidFill>
                  <a:schemeClr val="tx1"/>
                </a:solidFill>
                <a:latin typeface="+mn-lt"/>
                <a:ea typeface="+mn-ea"/>
                <a:cs typeface="+mn-cs"/>
              </a:rPr>
              <a:t> are subject to translational blockade, likely due to the formation of a bulge sequence in the middle of the A-form helix that hinders the cleavage process.</a:t>
            </a:r>
            <a:endParaRPr lang="en-US" dirty="0"/>
          </a:p>
        </p:txBody>
      </p:sp>
      <p:sp>
        <p:nvSpPr>
          <p:cNvPr id="4" name="Slide Number Placeholder 3"/>
          <p:cNvSpPr>
            <a:spLocks noGrp="1"/>
          </p:cNvSpPr>
          <p:nvPr>
            <p:ph type="sldNum" sz="quarter" idx="10"/>
          </p:nvPr>
        </p:nvSpPr>
        <p:spPr/>
        <p:txBody>
          <a:bodyPr/>
          <a:lstStyle/>
          <a:p>
            <a:fld id="{E6EEB53E-E5F7-6844-A365-E6E2907D2150}" type="slidenum">
              <a:rPr lang="en-US" smtClean="0"/>
              <a:t>4</a:t>
            </a:fld>
            <a:endParaRPr lang="en-US"/>
          </a:p>
        </p:txBody>
      </p:sp>
    </p:spTree>
    <p:extLst>
      <p:ext uri="{BB962C8B-B14F-4D97-AF65-F5344CB8AC3E}">
        <p14:creationId xmlns:p14="http://schemas.microsoft.com/office/powerpoint/2010/main" val="8513272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 r-&gt;0 denote</a:t>
            </a:r>
            <a:r>
              <a:rPr lang="en-US" baseline="0" dirty="0" smtClean="0"/>
              <a:t> that they set the coefficient </a:t>
            </a:r>
            <a:r>
              <a:rPr lang="en-US" baseline="0" dirty="0" err="1" smtClean="0"/>
              <a:t>Wr</a:t>
            </a:r>
            <a:r>
              <a:rPr lang="en-US" baseline="0" dirty="0" smtClean="0"/>
              <a:t> to 0. </a:t>
            </a:r>
          </a:p>
          <a:p>
            <a:r>
              <a:rPr lang="en-US" baseline="0" dirty="0" smtClean="0"/>
              <a:t>L is squared loss. </a:t>
            </a:r>
          </a:p>
          <a:p>
            <a:r>
              <a:rPr lang="en-US" baseline="0" dirty="0" smtClean="0"/>
              <a:t>The score measures the degree of influence of the regulator in predicting the changes in gene expression. </a:t>
            </a:r>
            <a:endParaRPr lang="en-US" dirty="0"/>
          </a:p>
        </p:txBody>
      </p:sp>
      <p:sp>
        <p:nvSpPr>
          <p:cNvPr id="4" name="Slide Number Placeholder 3"/>
          <p:cNvSpPr>
            <a:spLocks noGrp="1"/>
          </p:cNvSpPr>
          <p:nvPr>
            <p:ph type="sldNum" sz="quarter" idx="10"/>
          </p:nvPr>
        </p:nvSpPr>
        <p:spPr/>
        <p:txBody>
          <a:bodyPr/>
          <a:lstStyle/>
          <a:p>
            <a:fld id="{E6EEB53E-E5F7-6844-A365-E6E2907D2150}" type="slidenum">
              <a:rPr lang="en-US" smtClean="0"/>
              <a:t>17</a:t>
            </a:fld>
            <a:endParaRPr lang="en-US"/>
          </a:p>
        </p:txBody>
      </p:sp>
    </p:spTree>
    <p:extLst>
      <p:ext uri="{BB962C8B-B14F-4D97-AF65-F5344CB8AC3E}">
        <p14:creationId xmlns:p14="http://schemas.microsoft.com/office/powerpoint/2010/main" val="24349873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 - The motif –based targets</a:t>
            </a:r>
            <a:r>
              <a:rPr lang="en-US" baseline="0" dirty="0" smtClean="0"/>
              <a:t> of </a:t>
            </a:r>
            <a:r>
              <a:rPr lang="en-US" dirty="0" smtClean="0"/>
              <a:t>GABP,</a:t>
            </a:r>
            <a:r>
              <a:rPr lang="en-US" baseline="0" dirty="0" smtClean="0"/>
              <a:t> a regulator, are unregulated across both training and test samples. </a:t>
            </a:r>
          </a:p>
          <a:p>
            <a:r>
              <a:rPr lang="en-US" baseline="0" dirty="0" smtClean="0"/>
              <a:t>C- Patients who have high model coefficients for </a:t>
            </a:r>
            <a:r>
              <a:rPr lang="en-US" baseline="0" dirty="0" err="1" smtClean="0"/>
              <a:t>miR</a:t>
            </a:r>
            <a:r>
              <a:rPr lang="en-US" baseline="0" dirty="0" smtClean="0"/>
              <a:t> 132 show a higher median survival time </a:t>
            </a:r>
            <a:endParaRPr lang="en-US" dirty="0"/>
          </a:p>
        </p:txBody>
      </p:sp>
      <p:sp>
        <p:nvSpPr>
          <p:cNvPr id="4" name="Slide Number Placeholder 3"/>
          <p:cNvSpPr>
            <a:spLocks noGrp="1"/>
          </p:cNvSpPr>
          <p:nvPr>
            <p:ph type="sldNum" sz="quarter" idx="10"/>
          </p:nvPr>
        </p:nvSpPr>
        <p:spPr/>
        <p:txBody>
          <a:bodyPr/>
          <a:lstStyle/>
          <a:p>
            <a:fld id="{E6EEB53E-E5F7-6844-A365-E6E2907D2150}" type="slidenum">
              <a:rPr lang="en-US" smtClean="0"/>
              <a:t>18</a:t>
            </a:fld>
            <a:endParaRPr lang="en-US"/>
          </a:p>
        </p:txBody>
      </p:sp>
    </p:spTree>
    <p:extLst>
      <p:ext uri="{BB962C8B-B14F-4D97-AF65-F5344CB8AC3E}">
        <p14:creationId xmlns:p14="http://schemas.microsoft.com/office/powerpoint/2010/main" val="19848251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Transfection of </a:t>
            </a:r>
            <a:r>
              <a:rPr lang="en-US" dirty="0" err="1" smtClean="0"/>
              <a:t>miR</a:t>
            </a:r>
            <a:r>
              <a:rPr lang="en-US" baseline="0" dirty="0" smtClean="0"/>
              <a:t> 124 result in a reduction in number of cells in S phase, increase in number of cells G0 G1 phase. </a:t>
            </a:r>
          </a:p>
          <a:p>
            <a:r>
              <a:rPr lang="en-US" baseline="0" dirty="0" smtClean="0"/>
              <a:t>REST, a repressor of neural genes in non-neuronal cells, known to be unregulated in brain tumors. </a:t>
            </a:r>
          </a:p>
          <a:p>
            <a:r>
              <a:rPr lang="en-US" baseline="0" dirty="0" smtClean="0"/>
              <a:t>YY1, an activator in </a:t>
            </a:r>
            <a:r>
              <a:rPr lang="en-US" baseline="0" dirty="0" err="1" smtClean="0"/>
              <a:t>proneural</a:t>
            </a:r>
            <a:r>
              <a:rPr lang="en-US" baseline="0" dirty="0" smtClean="0"/>
              <a:t> tumors, also known </a:t>
            </a:r>
            <a:r>
              <a:rPr lang="en-US" baseline="0" smtClean="0"/>
              <a:t>as activator of REST</a:t>
            </a:r>
            <a:endParaRPr lang="en-US" dirty="0"/>
          </a:p>
        </p:txBody>
      </p:sp>
      <p:sp>
        <p:nvSpPr>
          <p:cNvPr id="4" name="Slide Number Placeholder 3"/>
          <p:cNvSpPr>
            <a:spLocks noGrp="1"/>
          </p:cNvSpPr>
          <p:nvPr>
            <p:ph type="sldNum" sz="quarter" idx="10"/>
          </p:nvPr>
        </p:nvSpPr>
        <p:spPr/>
        <p:txBody>
          <a:bodyPr/>
          <a:lstStyle/>
          <a:p>
            <a:fld id="{E6EEB53E-E5F7-6844-A365-E6E2907D2150}" type="slidenum">
              <a:rPr lang="en-US" smtClean="0"/>
              <a:t>20</a:t>
            </a:fld>
            <a:endParaRPr lang="en-US"/>
          </a:p>
        </p:txBody>
      </p:sp>
    </p:spTree>
    <p:extLst>
      <p:ext uri="{BB962C8B-B14F-4D97-AF65-F5344CB8AC3E}">
        <p14:creationId xmlns:p14="http://schemas.microsoft.com/office/powerpoint/2010/main" val="1983540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EEB53E-E5F7-6844-A365-E6E2907D2150}" type="slidenum">
              <a:rPr lang="en-US" smtClean="0"/>
              <a:t>6</a:t>
            </a:fld>
            <a:endParaRPr lang="en-US"/>
          </a:p>
        </p:txBody>
      </p:sp>
    </p:spTree>
    <p:extLst>
      <p:ext uri="{BB962C8B-B14F-4D97-AF65-F5344CB8AC3E}">
        <p14:creationId xmlns:p14="http://schemas.microsoft.com/office/powerpoint/2010/main" val="30316203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a:t>
            </a:r>
            <a:r>
              <a:rPr lang="en-US" baseline="0" dirty="0" smtClean="0"/>
              <a:t> </a:t>
            </a:r>
            <a:r>
              <a:rPr lang="en-US" dirty="0" smtClean="0"/>
              <a:t>strategy is</a:t>
            </a:r>
            <a:r>
              <a:rPr lang="en-US" baseline="0" dirty="0" smtClean="0"/>
              <a:t> to combine mRNA, copy number and </a:t>
            </a:r>
            <a:r>
              <a:rPr lang="en-US" baseline="0" dirty="0" err="1" smtClean="0"/>
              <a:t>miRNA</a:t>
            </a:r>
            <a:r>
              <a:rPr lang="en-US" baseline="0" dirty="0" smtClean="0"/>
              <a:t> profiles with regulatory sequence information to decipher transcriptional and </a:t>
            </a:r>
            <a:r>
              <a:rPr lang="en-US" baseline="0" dirty="0" err="1" smtClean="0"/>
              <a:t>miRNA</a:t>
            </a:r>
            <a:r>
              <a:rPr lang="en-US" baseline="0" dirty="0" smtClean="0"/>
              <a:t>-mediated regulatory programs in </a:t>
            </a:r>
            <a:r>
              <a:rPr lang="en-US" baseline="0" dirty="0" err="1" smtClean="0"/>
              <a:t>glioblastoma</a:t>
            </a:r>
            <a:r>
              <a:rPr lang="en-US" baseline="0" dirty="0" smtClean="0"/>
              <a:t>. They use TCGA data set for training and statistical validation. </a:t>
            </a:r>
            <a:endParaRPr lang="en-US" dirty="0" smtClean="0"/>
          </a:p>
          <a:p>
            <a:endParaRPr lang="en-US" dirty="0"/>
          </a:p>
        </p:txBody>
      </p:sp>
      <p:sp>
        <p:nvSpPr>
          <p:cNvPr id="4" name="Slide Number Placeholder 3"/>
          <p:cNvSpPr>
            <a:spLocks noGrp="1"/>
          </p:cNvSpPr>
          <p:nvPr>
            <p:ph type="sldNum" sz="quarter" idx="10"/>
          </p:nvPr>
        </p:nvSpPr>
        <p:spPr/>
        <p:txBody>
          <a:bodyPr/>
          <a:lstStyle/>
          <a:p>
            <a:fld id="{E6EEB53E-E5F7-6844-A365-E6E2907D2150}" type="slidenum">
              <a:rPr lang="en-US" smtClean="0"/>
              <a:t>7</a:t>
            </a:fld>
            <a:endParaRPr lang="en-US"/>
          </a:p>
        </p:txBody>
      </p:sp>
    </p:spTree>
    <p:extLst>
      <p:ext uri="{BB962C8B-B14F-4D97-AF65-F5344CB8AC3E}">
        <p14:creationId xmlns:p14="http://schemas.microsoft.com/office/powerpoint/2010/main" val="26905264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Tumor</a:t>
            </a:r>
            <a:r>
              <a:rPr lang="en-US" baseline="0" dirty="0" smtClean="0"/>
              <a:t> specific </a:t>
            </a:r>
            <a:r>
              <a:rPr lang="en-US" baseline="0" dirty="0" err="1" smtClean="0"/>
              <a:t>miRNA</a:t>
            </a:r>
            <a:r>
              <a:rPr lang="en-US" baseline="0" dirty="0" smtClean="0"/>
              <a:t> expression changes are used to restrict the </a:t>
            </a:r>
            <a:r>
              <a:rPr lang="en-US" baseline="0" dirty="0" err="1" smtClean="0"/>
              <a:t>miRNAs</a:t>
            </a:r>
            <a:endParaRPr lang="en-US" baseline="0" dirty="0" smtClean="0"/>
          </a:p>
          <a:p>
            <a:endParaRPr lang="en-US" baseline="0" dirty="0" smtClean="0"/>
          </a:p>
          <a:p>
            <a:r>
              <a:rPr lang="en-US" baseline="0" dirty="0" smtClean="0"/>
              <a:t>b) To infer </a:t>
            </a:r>
            <a:r>
              <a:rPr lang="en-US" baseline="0" dirty="0" err="1" smtClean="0"/>
              <a:t>dysregulated</a:t>
            </a:r>
            <a:r>
              <a:rPr lang="en-US" baseline="0" dirty="0" smtClean="0"/>
              <a:t> regulatory programs from tumor profiling data, a linear function of the gene’s copy number, DNA methylation at the promoter, counts of transcription factor binding sites and </a:t>
            </a:r>
            <a:r>
              <a:rPr lang="en-US" baseline="0" dirty="0" err="1" smtClean="0"/>
              <a:t>miRNA</a:t>
            </a:r>
            <a:r>
              <a:rPr lang="en-US" baseline="0" dirty="0" smtClean="0"/>
              <a:t> binding sites in the 3 UTR was modeled to study the change in gene expression in a tumor sample</a:t>
            </a:r>
            <a:endParaRPr lang="en-US" dirty="0"/>
          </a:p>
        </p:txBody>
      </p:sp>
      <p:sp>
        <p:nvSpPr>
          <p:cNvPr id="4" name="Slide Number Placeholder 3"/>
          <p:cNvSpPr>
            <a:spLocks noGrp="1"/>
          </p:cNvSpPr>
          <p:nvPr>
            <p:ph type="sldNum" sz="quarter" idx="10"/>
          </p:nvPr>
        </p:nvSpPr>
        <p:spPr/>
        <p:txBody>
          <a:bodyPr/>
          <a:lstStyle/>
          <a:p>
            <a:fld id="{E6EEB53E-E5F7-6844-A365-E6E2907D2150}" type="slidenum">
              <a:rPr lang="en-US" smtClean="0"/>
              <a:t>8</a:t>
            </a:fld>
            <a:endParaRPr lang="en-US"/>
          </a:p>
        </p:txBody>
      </p:sp>
    </p:spTree>
    <p:extLst>
      <p:ext uri="{BB962C8B-B14F-4D97-AF65-F5344CB8AC3E}">
        <p14:creationId xmlns:p14="http://schemas.microsoft.com/office/powerpoint/2010/main" val="38798140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linear</a:t>
            </a:r>
            <a:r>
              <a:rPr lang="en-US" baseline="0" dirty="0" smtClean="0"/>
              <a:t> model is trained for all tumors, either on a sample by sample basis or by using a group approach, using sparse regression. Finally, feature dependency analysis on these regression models identifies common and subtype specific regulators. </a:t>
            </a:r>
            <a:endParaRPr lang="en-US" dirty="0"/>
          </a:p>
        </p:txBody>
      </p:sp>
      <p:sp>
        <p:nvSpPr>
          <p:cNvPr id="4" name="Slide Number Placeholder 3"/>
          <p:cNvSpPr>
            <a:spLocks noGrp="1"/>
          </p:cNvSpPr>
          <p:nvPr>
            <p:ph type="sldNum" sz="quarter" idx="10"/>
          </p:nvPr>
        </p:nvSpPr>
        <p:spPr/>
        <p:txBody>
          <a:bodyPr/>
          <a:lstStyle/>
          <a:p>
            <a:fld id="{E6EEB53E-E5F7-6844-A365-E6E2907D2150}" type="slidenum">
              <a:rPr lang="en-US" smtClean="0"/>
              <a:t>9</a:t>
            </a:fld>
            <a:endParaRPr lang="en-US"/>
          </a:p>
        </p:txBody>
      </p:sp>
    </p:spTree>
    <p:extLst>
      <p:ext uri="{BB962C8B-B14F-4D97-AF65-F5344CB8AC3E}">
        <p14:creationId xmlns:p14="http://schemas.microsoft.com/office/powerpoint/2010/main" val="23230652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 is the model</a:t>
            </a:r>
            <a:r>
              <a:rPr lang="en-US" baseline="0" dirty="0" smtClean="0"/>
              <a:t> vector of regression coefficients. </a:t>
            </a:r>
            <a:endParaRPr lang="en-US" dirty="0"/>
          </a:p>
        </p:txBody>
      </p:sp>
      <p:sp>
        <p:nvSpPr>
          <p:cNvPr id="4" name="Slide Number Placeholder 3"/>
          <p:cNvSpPr>
            <a:spLocks noGrp="1"/>
          </p:cNvSpPr>
          <p:nvPr>
            <p:ph type="sldNum" sz="quarter" idx="10"/>
          </p:nvPr>
        </p:nvSpPr>
        <p:spPr/>
        <p:txBody>
          <a:bodyPr/>
          <a:lstStyle/>
          <a:p>
            <a:fld id="{E6EEB53E-E5F7-6844-A365-E6E2907D2150}" type="slidenum">
              <a:rPr lang="en-US" smtClean="0"/>
              <a:t>13</a:t>
            </a:fld>
            <a:endParaRPr lang="en-US"/>
          </a:p>
        </p:txBody>
      </p:sp>
    </p:spTree>
    <p:extLst>
      <p:ext uri="{BB962C8B-B14F-4D97-AF65-F5344CB8AC3E}">
        <p14:creationId xmlns:p14="http://schemas.microsoft.com/office/powerpoint/2010/main" val="20067983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That best explain</a:t>
            </a:r>
            <a:r>
              <a:rPr lang="en-US" baseline="0" dirty="0" smtClean="0"/>
              <a:t> global changes in expression. This constraint enforces  </a:t>
            </a:r>
            <a:r>
              <a:rPr lang="en-US" baseline="0" dirty="0" err="1" smtClean="0"/>
              <a:t>sparsity</a:t>
            </a:r>
            <a:r>
              <a:rPr lang="en-US" baseline="0" dirty="0" smtClean="0"/>
              <a:t> in the learned parameters, meaning that enforce most of the regression coefficients to be 0.  This would reduce the number of features included in the model, leading to better prediction accuracy and more interpretable results. </a:t>
            </a:r>
          </a:p>
          <a:p>
            <a:endParaRPr lang="en-US" baseline="0" dirty="0" smtClean="0"/>
          </a:p>
          <a:p>
            <a:r>
              <a:rPr lang="en-US" baseline="0" dirty="0" smtClean="0"/>
              <a:t>Train regression model for each tumor independently. </a:t>
            </a:r>
          </a:p>
          <a:p>
            <a:r>
              <a:rPr lang="en-US" baseline="0" dirty="0" smtClean="0"/>
              <a:t>Y is the expression change of gene g in sample , x is the vector of TF and </a:t>
            </a:r>
            <a:r>
              <a:rPr lang="en-US" baseline="0" dirty="0" err="1" smtClean="0"/>
              <a:t>miR</a:t>
            </a:r>
            <a:r>
              <a:rPr lang="en-US" baseline="0" dirty="0" smtClean="0"/>
              <a:t> binding site counts for gene g </a:t>
            </a:r>
          </a:p>
          <a:p>
            <a:r>
              <a:rPr lang="en-US" baseline="0" dirty="0" smtClean="0"/>
              <a:t>The first summation is over genes with expression measurements in the sample,</a:t>
            </a:r>
          </a:p>
          <a:p>
            <a:r>
              <a:rPr lang="en-US" baseline="0" dirty="0" smtClean="0"/>
              <a:t> and the second summation is the lasso regularization term that encourages most of </a:t>
            </a:r>
          </a:p>
          <a:p>
            <a:r>
              <a:rPr lang="en-US" baseline="0" dirty="0" smtClean="0"/>
              <a:t>The regression coefficients w^2 to be zero.</a:t>
            </a:r>
            <a:endParaRPr lang="en-US" dirty="0"/>
          </a:p>
        </p:txBody>
      </p:sp>
      <p:sp>
        <p:nvSpPr>
          <p:cNvPr id="4" name="Slide Number Placeholder 3"/>
          <p:cNvSpPr>
            <a:spLocks noGrp="1"/>
          </p:cNvSpPr>
          <p:nvPr>
            <p:ph type="sldNum" sz="quarter" idx="10"/>
          </p:nvPr>
        </p:nvSpPr>
        <p:spPr/>
        <p:txBody>
          <a:bodyPr/>
          <a:lstStyle/>
          <a:p>
            <a:fld id="{E6EEB53E-E5F7-6844-A365-E6E2907D2150}" type="slidenum">
              <a:rPr lang="en-US" smtClean="0"/>
              <a:t>14</a:t>
            </a:fld>
            <a:endParaRPr lang="en-US"/>
          </a:p>
        </p:txBody>
      </p:sp>
    </p:spTree>
    <p:extLst>
      <p:ext uri="{BB962C8B-B14F-4D97-AF65-F5344CB8AC3E}">
        <p14:creationId xmlns:p14="http://schemas.microsoft.com/office/powerpoint/2010/main" val="1863029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reason for Group lasso approach is</a:t>
            </a:r>
            <a:r>
              <a:rPr lang="en-US" baseline="0" dirty="0" smtClean="0"/>
              <a:t> to train all the sample specific regression models together and to share information across samples and encode subtype information. A tree guided group </a:t>
            </a:r>
            <a:r>
              <a:rPr lang="en-US" baseline="0" dirty="0" err="1" smtClean="0"/>
              <a:t>laso</a:t>
            </a:r>
            <a:r>
              <a:rPr lang="en-US" baseline="0" dirty="0" smtClean="0"/>
              <a:t> was used. Samples are mapped into a hierarchy of groups based on subtype. </a:t>
            </a:r>
          </a:p>
          <a:p>
            <a:r>
              <a:rPr lang="en-US" dirty="0" err="1" smtClean="0"/>
              <a:t>Gv</a:t>
            </a:r>
            <a:r>
              <a:rPr lang="en-US" dirty="0" smtClean="0"/>
              <a:t> vertex</a:t>
            </a:r>
          </a:p>
          <a:p>
            <a:r>
              <a:rPr lang="en-US" dirty="0" smtClean="0"/>
              <a:t>Av the strength</a:t>
            </a:r>
            <a:r>
              <a:rPr lang="en-US" baseline="0" dirty="0" smtClean="0"/>
              <a:t> of correlation within each group</a:t>
            </a:r>
            <a:endParaRPr lang="en-US" dirty="0"/>
          </a:p>
        </p:txBody>
      </p:sp>
      <p:sp>
        <p:nvSpPr>
          <p:cNvPr id="4" name="Slide Number Placeholder 3"/>
          <p:cNvSpPr>
            <a:spLocks noGrp="1"/>
          </p:cNvSpPr>
          <p:nvPr>
            <p:ph type="sldNum" sz="quarter" idx="10"/>
          </p:nvPr>
        </p:nvSpPr>
        <p:spPr/>
        <p:txBody>
          <a:bodyPr/>
          <a:lstStyle/>
          <a:p>
            <a:fld id="{E6EEB53E-E5F7-6844-A365-E6E2907D2150}" type="slidenum">
              <a:rPr lang="en-US" smtClean="0"/>
              <a:t>15</a:t>
            </a:fld>
            <a:endParaRPr lang="en-US"/>
          </a:p>
        </p:txBody>
      </p:sp>
    </p:spTree>
    <p:extLst>
      <p:ext uri="{BB962C8B-B14F-4D97-AF65-F5344CB8AC3E}">
        <p14:creationId xmlns:p14="http://schemas.microsoft.com/office/powerpoint/2010/main" val="1277016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  correlation</a:t>
            </a:r>
            <a:r>
              <a:rPr lang="en-US" baseline="0" dirty="0" smtClean="0"/>
              <a:t> between predicted and actual gene expression changes for all samples.</a:t>
            </a:r>
          </a:p>
          <a:p>
            <a:r>
              <a:rPr lang="en-US" baseline="0" dirty="0" smtClean="0"/>
              <a:t>B – the regression models for </a:t>
            </a:r>
            <a:r>
              <a:rPr lang="en-US" baseline="0" dirty="0" err="1" smtClean="0"/>
              <a:t>proneural</a:t>
            </a:r>
            <a:r>
              <a:rPr lang="en-US" baseline="0" dirty="0" smtClean="0"/>
              <a:t> and </a:t>
            </a:r>
            <a:r>
              <a:rPr lang="en-US" baseline="0" dirty="0" err="1" smtClean="0"/>
              <a:t>mesenchymal</a:t>
            </a:r>
            <a:r>
              <a:rPr lang="en-US" baseline="0" dirty="0" smtClean="0"/>
              <a:t> samples cleanly separated in to tow groups </a:t>
            </a:r>
            <a:endParaRPr lang="en-US" dirty="0"/>
          </a:p>
        </p:txBody>
      </p:sp>
      <p:sp>
        <p:nvSpPr>
          <p:cNvPr id="4" name="Slide Number Placeholder 3"/>
          <p:cNvSpPr>
            <a:spLocks noGrp="1"/>
          </p:cNvSpPr>
          <p:nvPr>
            <p:ph type="sldNum" sz="quarter" idx="10"/>
          </p:nvPr>
        </p:nvSpPr>
        <p:spPr/>
        <p:txBody>
          <a:bodyPr/>
          <a:lstStyle/>
          <a:p>
            <a:fld id="{E6EEB53E-E5F7-6844-A365-E6E2907D2150}" type="slidenum">
              <a:rPr lang="en-US" smtClean="0"/>
              <a:t>16</a:t>
            </a:fld>
            <a:endParaRPr lang="en-US"/>
          </a:p>
        </p:txBody>
      </p:sp>
    </p:spTree>
    <p:extLst>
      <p:ext uri="{BB962C8B-B14F-4D97-AF65-F5344CB8AC3E}">
        <p14:creationId xmlns:p14="http://schemas.microsoft.com/office/powerpoint/2010/main" val="9265240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ltLang="zh-CN"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smtClean="0"/>
              <a:t>Click to edit Master subtitle style</a:t>
            </a:r>
            <a:endParaRPr lang="en-US"/>
          </a:p>
        </p:txBody>
      </p:sp>
      <p:sp>
        <p:nvSpPr>
          <p:cNvPr id="4" name="Date Placeholder 3"/>
          <p:cNvSpPr>
            <a:spLocks noGrp="1"/>
          </p:cNvSpPr>
          <p:nvPr>
            <p:ph type="dt" sz="half" idx="10"/>
          </p:nvPr>
        </p:nvSpPr>
        <p:spPr/>
        <p:txBody>
          <a:bodyPr/>
          <a:lstStyle/>
          <a:p>
            <a:fld id="{22AC8EE5-F451-C24E-A739-60206D8CE440}" type="datetimeFigureOut">
              <a:rPr lang="en-US" smtClean="0"/>
              <a:t>3/10/15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8562C2-B48D-604F-8300-97D1F13EC84D}" type="slidenum">
              <a:rPr lang="en-US" smtClean="0"/>
              <a:t>‹#›</a:t>
            </a:fld>
            <a:endParaRPr lang="en-US"/>
          </a:p>
        </p:txBody>
      </p:sp>
    </p:spTree>
    <p:extLst>
      <p:ext uri="{BB962C8B-B14F-4D97-AF65-F5344CB8AC3E}">
        <p14:creationId xmlns:p14="http://schemas.microsoft.com/office/powerpoint/2010/main" val="36347263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AC8EE5-F451-C24E-A739-60206D8CE440}" type="datetimeFigureOut">
              <a:rPr lang="en-US" smtClean="0"/>
              <a:t>3/10/15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8562C2-B48D-604F-8300-97D1F13EC84D}" type="slidenum">
              <a:rPr lang="en-US" smtClean="0"/>
              <a:t>‹#›</a:t>
            </a:fld>
            <a:endParaRPr lang="en-US"/>
          </a:p>
        </p:txBody>
      </p:sp>
    </p:spTree>
    <p:extLst>
      <p:ext uri="{BB962C8B-B14F-4D97-AF65-F5344CB8AC3E}">
        <p14:creationId xmlns:p14="http://schemas.microsoft.com/office/powerpoint/2010/main" val="25998316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AC8EE5-F451-C24E-A739-60206D8CE440}" type="datetimeFigureOut">
              <a:rPr lang="en-US" smtClean="0"/>
              <a:t>3/10/15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8562C2-B48D-604F-8300-97D1F13EC84D}" type="slidenum">
              <a:rPr lang="en-US" smtClean="0"/>
              <a:t>‹#›</a:t>
            </a:fld>
            <a:endParaRPr lang="en-US"/>
          </a:p>
        </p:txBody>
      </p:sp>
    </p:spTree>
    <p:extLst>
      <p:ext uri="{BB962C8B-B14F-4D97-AF65-F5344CB8AC3E}">
        <p14:creationId xmlns:p14="http://schemas.microsoft.com/office/powerpoint/2010/main" val="1347099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AC8EE5-F451-C24E-A739-60206D8CE440}" type="datetimeFigureOut">
              <a:rPr lang="en-US" smtClean="0"/>
              <a:t>3/10/15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8562C2-B48D-604F-8300-97D1F13EC84D}" type="slidenum">
              <a:rPr lang="en-US" smtClean="0"/>
              <a:t>‹#›</a:t>
            </a:fld>
            <a:endParaRPr lang="en-US"/>
          </a:p>
        </p:txBody>
      </p:sp>
    </p:spTree>
    <p:extLst>
      <p:ext uri="{BB962C8B-B14F-4D97-AF65-F5344CB8AC3E}">
        <p14:creationId xmlns:p14="http://schemas.microsoft.com/office/powerpoint/2010/main" val="1018442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2AC8EE5-F451-C24E-A739-60206D8CE440}" type="datetimeFigureOut">
              <a:rPr lang="en-US" smtClean="0"/>
              <a:t>3/10/15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8562C2-B48D-604F-8300-97D1F13EC84D}" type="slidenum">
              <a:rPr lang="en-US" smtClean="0"/>
              <a:t>‹#›</a:t>
            </a:fld>
            <a:endParaRPr lang="en-US"/>
          </a:p>
        </p:txBody>
      </p:sp>
    </p:spTree>
    <p:extLst>
      <p:ext uri="{BB962C8B-B14F-4D97-AF65-F5344CB8AC3E}">
        <p14:creationId xmlns:p14="http://schemas.microsoft.com/office/powerpoint/2010/main" val="4002527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2AC8EE5-F451-C24E-A739-60206D8CE440}" type="datetimeFigureOut">
              <a:rPr lang="en-US" smtClean="0"/>
              <a:t>3/10/15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8562C2-B48D-604F-8300-97D1F13EC84D}" type="slidenum">
              <a:rPr lang="en-US" smtClean="0"/>
              <a:t>‹#›</a:t>
            </a:fld>
            <a:endParaRPr lang="en-US"/>
          </a:p>
        </p:txBody>
      </p:sp>
    </p:spTree>
    <p:extLst>
      <p:ext uri="{BB962C8B-B14F-4D97-AF65-F5344CB8AC3E}">
        <p14:creationId xmlns:p14="http://schemas.microsoft.com/office/powerpoint/2010/main" val="3204882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2AC8EE5-F451-C24E-A739-60206D8CE440}" type="datetimeFigureOut">
              <a:rPr lang="en-US" smtClean="0"/>
              <a:t>3/10/15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8562C2-B48D-604F-8300-97D1F13EC84D}" type="slidenum">
              <a:rPr lang="en-US" smtClean="0"/>
              <a:t>‹#›</a:t>
            </a:fld>
            <a:endParaRPr lang="en-US"/>
          </a:p>
        </p:txBody>
      </p:sp>
    </p:spTree>
    <p:extLst>
      <p:ext uri="{BB962C8B-B14F-4D97-AF65-F5344CB8AC3E}">
        <p14:creationId xmlns:p14="http://schemas.microsoft.com/office/powerpoint/2010/main" val="10681369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2AC8EE5-F451-C24E-A739-60206D8CE440}" type="datetimeFigureOut">
              <a:rPr lang="en-US" smtClean="0"/>
              <a:t>3/10/15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8562C2-B48D-604F-8300-97D1F13EC84D}" type="slidenum">
              <a:rPr lang="en-US" smtClean="0"/>
              <a:t>‹#›</a:t>
            </a:fld>
            <a:endParaRPr lang="en-US"/>
          </a:p>
        </p:txBody>
      </p:sp>
    </p:spTree>
    <p:extLst>
      <p:ext uri="{BB962C8B-B14F-4D97-AF65-F5344CB8AC3E}">
        <p14:creationId xmlns:p14="http://schemas.microsoft.com/office/powerpoint/2010/main" val="11276826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AC8EE5-F451-C24E-A739-60206D8CE440}" type="datetimeFigureOut">
              <a:rPr lang="en-US" smtClean="0"/>
              <a:t>3/10/15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8562C2-B48D-604F-8300-97D1F13EC84D}" type="slidenum">
              <a:rPr lang="en-US" smtClean="0"/>
              <a:t>‹#›</a:t>
            </a:fld>
            <a:endParaRPr lang="en-US"/>
          </a:p>
        </p:txBody>
      </p:sp>
    </p:spTree>
    <p:extLst>
      <p:ext uri="{BB962C8B-B14F-4D97-AF65-F5344CB8AC3E}">
        <p14:creationId xmlns:p14="http://schemas.microsoft.com/office/powerpoint/2010/main" val="8897060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AC8EE5-F451-C24E-A739-60206D8CE440}" type="datetimeFigureOut">
              <a:rPr lang="en-US" smtClean="0"/>
              <a:t>3/10/15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8562C2-B48D-604F-8300-97D1F13EC84D}" type="slidenum">
              <a:rPr lang="en-US" smtClean="0"/>
              <a:t>‹#›</a:t>
            </a:fld>
            <a:endParaRPr lang="en-US"/>
          </a:p>
        </p:txBody>
      </p:sp>
    </p:spTree>
    <p:extLst>
      <p:ext uri="{BB962C8B-B14F-4D97-AF65-F5344CB8AC3E}">
        <p14:creationId xmlns:p14="http://schemas.microsoft.com/office/powerpoint/2010/main" val="32442476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AC8EE5-F451-C24E-A739-60206D8CE440}" type="datetimeFigureOut">
              <a:rPr lang="en-US" smtClean="0"/>
              <a:t>3/10/15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8562C2-B48D-604F-8300-97D1F13EC84D}" type="slidenum">
              <a:rPr lang="en-US" smtClean="0"/>
              <a:t>‹#›</a:t>
            </a:fld>
            <a:endParaRPr lang="en-US"/>
          </a:p>
        </p:txBody>
      </p:sp>
    </p:spTree>
    <p:extLst>
      <p:ext uri="{BB962C8B-B14F-4D97-AF65-F5344CB8AC3E}">
        <p14:creationId xmlns:p14="http://schemas.microsoft.com/office/powerpoint/2010/main" val="344876025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ltLang="zh-CN"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AC8EE5-F451-C24E-A739-60206D8CE440}" type="datetimeFigureOut">
              <a:rPr lang="en-US" smtClean="0"/>
              <a:t>3/10/15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8562C2-B48D-604F-8300-97D1F13EC84D}" type="slidenum">
              <a:rPr lang="en-US" smtClean="0"/>
              <a:t>‹#›</a:t>
            </a:fld>
            <a:endParaRPr lang="en-US"/>
          </a:p>
        </p:txBody>
      </p:sp>
    </p:spTree>
    <p:extLst>
      <p:ext uri="{BB962C8B-B14F-4D97-AF65-F5344CB8AC3E}">
        <p14:creationId xmlns:p14="http://schemas.microsoft.com/office/powerpoint/2010/main" val="32961995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hyperlink" Target="http://journals.plos.org/plosone/article?id=10.1371/journal.pone.0042414"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 Id="rId3" Type="http://schemas.openxmlformats.org/officeDocument/2006/relationships/hyperlink" Target="http://www.nature.com/nature/journal/v489/n7414/fig_tab/nature11212_F1.html"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altLang="zh-CN" dirty="0" smtClean="0">
                <a:latin typeface="Times"/>
                <a:cs typeface="Times"/>
              </a:rPr>
              <a:t>Inferring transcriptional and microRNA-mediated regulatory programs in glioblastma</a:t>
            </a:r>
            <a:endParaRPr lang="en-US" dirty="0">
              <a:latin typeface="Times"/>
              <a:cs typeface="Times"/>
            </a:endParaRPr>
          </a:p>
        </p:txBody>
      </p:sp>
      <p:sp>
        <p:nvSpPr>
          <p:cNvPr id="3" name="Subtitle 2"/>
          <p:cNvSpPr>
            <a:spLocks noGrp="1"/>
          </p:cNvSpPr>
          <p:nvPr>
            <p:ph type="subTitle" idx="1"/>
          </p:nvPr>
        </p:nvSpPr>
        <p:spPr/>
        <p:txBody>
          <a:bodyPr/>
          <a:lstStyle/>
          <a:p>
            <a:r>
              <a:rPr lang="en-US" dirty="0" err="1" smtClean="0">
                <a:latin typeface="Times"/>
                <a:cs typeface="Times"/>
              </a:rPr>
              <a:t>Setty</a:t>
            </a:r>
            <a:r>
              <a:rPr lang="en-US" dirty="0" smtClean="0">
                <a:latin typeface="Times"/>
                <a:cs typeface="Times"/>
              </a:rPr>
              <a:t>, M., </a:t>
            </a:r>
            <a:r>
              <a:rPr lang="en-US" i="1" dirty="0" smtClean="0">
                <a:latin typeface="Times"/>
                <a:cs typeface="Times"/>
              </a:rPr>
              <a:t>et al</a:t>
            </a:r>
            <a:endParaRPr lang="en-US" i="1" dirty="0">
              <a:latin typeface="Times"/>
              <a:cs typeface="Times"/>
            </a:endParaRPr>
          </a:p>
        </p:txBody>
      </p:sp>
    </p:spTree>
    <p:extLst>
      <p:ext uri="{BB962C8B-B14F-4D97-AF65-F5344CB8AC3E}">
        <p14:creationId xmlns:p14="http://schemas.microsoft.com/office/powerpoint/2010/main" val="129197766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Times"/>
                <a:cs typeface="Times"/>
              </a:rPr>
              <a:t>Target prediction for TFs and </a:t>
            </a:r>
            <a:r>
              <a:rPr lang="en-US" dirty="0" err="1" smtClean="0">
                <a:latin typeface="Times"/>
                <a:cs typeface="Times"/>
              </a:rPr>
              <a:t>miRNAs</a:t>
            </a:r>
            <a:endParaRPr lang="en-US" dirty="0">
              <a:latin typeface="Times"/>
              <a:cs typeface="Times"/>
            </a:endParaRPr>
          </a:p>
        </p:txBody>
      </p:sp>
      <p:sp>
        <p:nvSpPr>
          <p:cNvPr id="3" name="Content Placeholder 2"/>
          <p:cNvSpPr>
            <a:spLocks noGrp="1"/>
          </p:cNvSpPr>
          <p:nvPr>
            <p:ph idx="1"/>
          </p:nvPr>
        </p:nvSpPr>
        <p:spPr/>
        <p:txBody>
          <a:bodyPr/>
          <a:lstStyle/>
          <a:p>
            <a:r>
              <a:rPr lang="en-US" dirty="0" smtClean="0">
                <a:latin typeface="Times New Roman"/>
                <a:cs typeface="Times New Roman"/>
              </a:rPr>
              <a:t>Determine TFs binding site using </a:t>
            </a:r>
            <a:r>
              <a:rPr lang="en-US" dirty="0" err="1" smtClean="0">
                <a:latin typeface="Times New Roman"/>
                <a:cs typeface="Times New Roman"/>
              </a:rPr>
              <a:t>DnaseI</a:t>
            </a:r>
            <a:r>
              <a:rPr lang="en-US" dirty="0" smtClean="0">
                <a:latin typeface="Times New Roman"/>
                <a:cs typeface="Times New Roman"/>
              </a:rPr>
              <a:t> HS Sequencing</a:t>
            </a:r>
          </a:p>
          <a:p>
            <a:endParaRPr lang="en-US" dirty="0">
              <a:latin typeface="Times New Roman"/>
              <a:cs typeface="Times New Roman"/>
            </a:endParaRPr>
          </a:p>
          <a:p>
            <a:r>
              <a:rPr lang="en-US" dirty="0" smtClean="0">
                <a:latin typeface="Times New Roman"/>
                <a:cs typeface="Times New Roman"/>
              </a:rPr>
              <a:t>Determine </a:t>
            </a:r>
            <a:r>
              <a:rPr lang="en-US" dirty="0" err="1" smtClean="0">
                <a:latin typeface="Times New Roman"/>
                <a:cs typeface="Times New Roman"/>
              </a:rPr>
              <a:t>miRNA</a:t>
            </a:r>
            <a:r>
              <a:rPr lang="en-US" dirty="0" smtClean="0">
                <a:latin typeface="Times New Roman"/>
                <a:cs typeface="Times New Roman"/>
              </a:rPr>
              <a:t> binding sites using 7-mer seed matches in the 3’UTR of the </a:t>
            </a:r>
            <a:r>
              <a:rPr lang="en-US" dirty="0" err="1" smtClean="0">
                <a:latin typeface="Times New Roman"/>
                <a:cs typeface="Times New Roman"/>
              </a:rPr>
              <a:t>Refseq</a:t>
            </a:r>
            <a:r>
              <a:rPr lang="en-US" dirty="0" smtClean="0">
                <a:latin typeface="Times New Roman"/>
                <a:cs typeface="Times New Roman"/>
              </a:rPr>
              <a:t> genes.  </a:t>
            </a:r>
            <a:endParaRPr lang="en-US" dirty="0">
              <a:latin typeface="Times New Roman"/>
              <a:cs typeface="Times New Roman"/>
            </a:endParaRPr>
          </a:p>
        </p:txBody>
      </p:sp>
    </p:spTree>
    <p:extLst>
      <p:ext uri="{BB962C8B-B14F-4D97-AF65-F5344CB8AC3E}">
        <p14:creationId xmlns:p14="http://schemas.microsoft.com/office/powerpoint/2010/main" val="305372079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upload.wikimedia.org/wikipedia/commons/0/02/DNAse_hypersensitive_sit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4331" y="3074670"/>
            <a:ext cx="6775338" cy="378333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Transcriptional regulation</a:t>
            </a:r>
            <a:endParaRPr lang="en-US" dirty="0"/>
          </a:p>
        </p:txBody>
      </p:sp>
      <p:sp>
        <p:nvSpPr>
          <p:cNvPr id="3" name="Content Placeholder 2"/>
          <p:cNvSpPr>
            <a:spLocks noGrp="1"/>
          </p:cNvSpPr>
          <p:nvPr>
            <p:ph idx="1"/>
          </p:nvPr>
        </p:nvSpPr>
        <p:spPr/>
        <p:txBody>
          <a:bodyPr/>
          <a:lstStyle/>
          <a:p>
            <a:r>
              <a:rPr lang="en-US" dirty="0" err="1" smtClean="0"/>
              <a:t>ChIP-seq</a:t>
            </a:r>
            <a:r>
              <a:rPr lang="en-US" dirty="0" smtClean="0"/>
              <a:t> directly measures transcription factor (TF) binding but requires a matching antibody</a:t>
            </a:r>
          </a:p>
          <a:p>
            <a:r>
              <a:rPr lang="en-US" dirty="0" smtClean="0"/>
              <a:t>Various indirect strategies</a:t>
            </a:r>
            <a:endParaRPr lang="en-US" dirty="0"/>
          </a:p>
        </p:txBody>
      </p:sp>
      <p:sp>
        <p:nvSpPr>
          <p:cNvPr id="4" name="TextBox 3"/>
          <p:cNvSpPr txBox="1"/>
          <p:nvPr/>
        </p:nvSpPr>
        <p:spPr>
          <a:xfrm>
            <a:off x="6989339" y="6471920"/>
            <a:ext cx="970330" cy="307777"/>
          </a:xfrm>
          <a:prstGeom prst="rect">
            <a:avLst/>
          </a:prstGeom>
          <a:noFill/>
        </p:spPr>
        <p:txBody>
          <a:bodyPr wrap="none" rtlCol="0">
            <a:spAutoFit/>
          </a:bodyPr>
          <a:lstStyle/>
          <a:p>
            <a:r>
              <a:rPr lang="en-US" sz="1400" dirty="0" smtClean="0">
                <a:hlinkClick r:id="rId3"/>
              </a:rPr>
              <a:t>Wang2012</a:t>
            </a:r>
            <a:endParaRPr lang="en-US" sz="1400" dirty="0"/>
          </a:p>
        </p:txBody>
      </p:sp>
      <p:sp>
        <p:nvSpPr>
          <p:cNvPr id="6" name="TextBox 5"/>
          <p:cNvSpPr txBox="1"/>
          <p:nvPr/>
        </p:nvSpPr>
        <p:spPr>
          <a:xfrm>
            <a:off x="129881" y="193449"/>
            <a:ext cx="4185061" cy="369332"/>
          </a:xfrm>
          <a:prstGeom prst="rect">
            <a:avLst/>
          </a:prstGeom>
          <a:noFill/>
        </p:spPr>
        <p:txBody>
          <a:bodyPr wrap="square" rtlCol="0">
            <a:spAutoFit/>
          </a:bodyPr>
          <a:lstStyle/>
          <a:p>
            <a:r>
              <a:rPr lang="en-US" dirty="0" smtClean="0"/>
              <a:t>From Lecture of Jan 22</a:t>
            </a:r>
            <a:r>
              <a:rPr lang="en-US" baseline="30000" dirty="0" smtClean="0"/>
              <a:t>nd</a:t>
            </a:r>
            <a:r>
              <a:rPr lang="en-US" dirty="0" smtClean="0"/>
              <a:t>  by Prof. </a:t>
            </a:r>
            <a:r>
              <a:rPr lang="en-US" dirty="0" err="1" smtClean="0"/>
              <a:t>Gitter</a:t>
            </a:r>
            <a:endParaRPr lang="en-US" dirty="0"/>
          </a:p>
        </p:txBody>
      </p:sp>
    </p:spTree>
    <p:extLst>
      <p:ext uri="{BB962C8B-B14F-4D97-AF65-F5344CB8AC3E}">
        <p14:creationId xmlns:p14="http://schemas.microsoft.com/office/powerpoint/2010/main" val="160670527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Predicting regulator binding sites</a:t>
            </a:r>
            <a:endParaRPr lang="en-US" dirty="0"/>
          </a:p>
        </p:txBody>
      </p:sp>
      <p:sp>
        <p:nvSpPr>
          <p:cNvPr id="3" name="Content Placeholder 2"/>
          <p:cNvSpPr>
            <a:spLocks noGrp="1"/>
          </p:cNvSpPr>
          <p:nvPr>
            <p:ph idx="1"/>
          </p:nvPr>
        </p:nvSpPr>
        <p:spPr>
          <a:xfrm>
            <a:off x="628650" y="1825625"/>
            <a:ext cx="4065270" cy="4351338"/>
          </a:xfrm>
        </p:spPr>
        <p:txBody>
          <a:bodyPr>
            <a:normAutofit fontScale="92500" lnSpcReduction="20000"/>
          </a:bodyPr>
          <a:lstStyle/>
          <a:p>
            <a:r>
              <a:rPr lang="en-US" dirty="0" smtClean="0"/>
              <a:t>Motifs are signatures of the DNA sequence recognized by a TF</a:t>
            </a:r>
          </a:p>
          <a:p>
            <a:r>
              <a:rPr lang="en-US" dirty="0" smtClean="0"/>
              <a:t>TFs block DNA cleavage</a:t>
            </a:r>
          </a:p>
          <a:p>
            <a:r>
              <a:rPr lang="en-US" dirty="0" smtClean="0"/>
              <a:t>Combining accessible DNA and DNA motifs produces binding predictions for hundreds of TFs</a:t>
            </a:r>
            <a:endParaRPr lang="en-US" dirty="0"/>
          </a:p>
        </p:txBody>
      </p:sp>
      <p:pic>
        <p:nvPicPr>
          <p:cNvPr id="20482" name="Picture 2" descr="Parallel profiling of genomic regulatory factor occupancy across 41 cell types."/>
          <p:cNvPicPr>
            <a:picLocks noChangeAspect="1" noChangeArrowheads="1"/>
          </p:cNvPicPr>
          <p:nvPr/>
        </p:nvPicPr>
        <p:blipFill rotWithShape="1">
          <a:blip r:embed="rId2">
            <a:extLst>
              <a:ext uri="{28A0092B-C50C-407E-A947-70E740481C1C}">
                <a14:useLocalDpi xmlns:a14="http://schemas.microsoft.com/office/drawing/2010/main" val="0"/>
              </a:ext>
            </a:extLst>
          </a:blip>
          <a:srcRect r="62713" b="33462"/>
          <a:stretch/>
        </p:blipFill>
        <p:spPr bwMode="auto">
          <a:xfrm>
            <a:off x="4884616" y="1825625"/>
            <a:ext cx="3859969" cy="489299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199511" y="6410839"/>
            <a:ext cx="944489" cy="307777"/>
          </a:xfrm>
          <a:prstGeom prst="rect">
            <a:avLst/>
          </a:prstGeom>
          <a:noFill/>
        </p:spPr>
        <p:txBody>
          <a:bodyPr wrap="none" rtlCol="0">
            <a:spAutoFit/>
          </a:bodyPr>
          <a:lstStyle/>
          <a:p>
            <a:r>
              <a:rPr lang="en-US" sz="1400" dirty="0" smtClean="0">
                <a:hlinkClick r:id="rId3"/>
              </a:rPr>
              <a:t>Neph2012</a:t>
            </a:r>
            <a:endParaRPr lang="en-US" sz="1400" dirty="0"/>
          </a:p>
        </p:txBody>
      </p:sp>
      <p:sp>
        <p:nvSpPr>
          <p:cNvPr id="5" name="TextBox 4"/>
          <p:cNvSpPr txBox="1"/>
          <p:nvPr/>
        </p:nvSpPr>
        <p:spPr>
          <a:xfrm>
            <a:off x="129881" y="193449"/>
            <a:ext cx="4185061" cy="369332"/>
          </a:xfrm>
          <a:prstGeom prst="rect">
            <a:avLst/>
          </a:prstGeom>
          <a:noFill/>
        </p:spPr>
        <p:txBody>
          <a:bodyPr wrap="square" rtlCol="0">
            <a:spAutoFit/>
          </a:bodyPr>
          <a:lstStyle/>
          <a:p>
            <a:r>
              <a:rPr lang="en-US" dirty="0" smtClean="0"/>
              <a:t>From Lecture of Jan 22</a:t>
            </a:r>
            <a:r>
              <a:rPr lang="en-US" baseline="30000" dirty="0" smtClean="0"/>
              <a:t>nd</a:t>
            </a:r>
            <a:r>
              <a:rPr lang="en-US" dirty="0" smtClean="0"/>
              <a:t>  by Prof. </a:t>
            </a:r>
            <a:r>
              <a:rPr lang="en-US" dirty="0" err="1" smtClean="0"/>
              <a:t>Gitter</a:t>
            </a:r>
            <a:endParaRPr lang="en-US" dirty="0"/>
          </a:p>
        </p:txBody>
      </p:sp>
    </p:spTree>
    <p:extLst>
      <p:ext uri="{BB962C8B-B14F-4D97-AF65-F5344CB8AC3E}">
        <p14:creationId xmlns:p14="http://schemas.microsoft.com/office/powerpoint/2010/main" val="191130318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zh-CN" dirty="0" smtClean="0">
                <a:latin typeface="Times"/>
                <a:cs typeface="Times"/>
              </a:rPr>
              <a:t>Regression model to predict log gene expression changes </a:t>
            </a:r>
            <a:endParaRPr lang="en-US" dirty="0">
              <a:latin typeface="Times"/>
              <a:cs typeface="Times"/>
            </a:endParaRPr>
          </a:p>
        </p:txBody>
      </p:sp>
      <p:sp>
        <p:nvSpPr>
          <p:cNvPr id="3" name="Content Placeholder 2"/>
          <p:cNvSpPr>
            <a:spLocks noGrp="1"/>
          </p:cNvSpPr>
          <p:nvPr>
            <p:ph idx="1"/>
          </p:nvPr>
        </p:nvSpPr>
        <p:spPr/>
        <p:txBody>
          <a:bodyPr/>
          <a:lstStyle/>
          <a:p>
            <a:r>
              <a:rPr lang="en-US" dirty="0" smtClean="0">
                <a:latin typeface="Times"/>
                <a:cs typeface="Times"/>
              </a:rPr>
              <a:t>Counts of TF and </a:t>
            </a:r>
            <a:r>
              <a:rPr lang="en-US" dirty="0" err="1" smtClean="0">
                <a:latin typeface="Times"/>
                <a:cs typeface="Times"/>
              </a:rPr>
              <a:t>miRNA</a:t>
            </a:r>
            <a:r>
              <a:rPr lang="en-US" dirty="0" smtClean="0">
                <a:latin typeface="Times"/>
                <a:cs typeface="Times"/>
              </a:rPr>
              <a:t> binding sites</a:t>
            </a:r>
          </a:p>
          <a:p>
            <a:r>
              <a:rPr lang="en-US" dirty="0" smtClean="0">
                <a:latin typeface="Times"/>
                <a:cs typeface="Times"/>
              </a:rPr>
              <a:t>An estimate of gene’s average copy number</a:t>
            </a:r>
          </a:p>
          <a:p>
            <a:r>
              <a:rPr lang="en-US" dirty="0" smtClean="0">
                <a:latin typeface="Times"/>
                <a:cs typeface="Times"/>
              </a:rPr>
              <a:t>Promoter DNA methylation</a:t>
            </a:r>
            <a:endParaRPr lang="en-US" dirty="0">
              <a:latin typeface="Times"/>
              <a:cs typeface="Times"/>
            </a:endParaRPr>
          </a:p>
        </p:txBody>
      </p:sp>
      <p:pic>
        <p:nvPicPr>
          <p:cNvPr id="4" name="Picture 3"/>
          <p:cNvPicPr>
            <a:picLocks noChangeAspect="1"/>
          </p:cNvPicPr>
          <p:nvPr/>
        </p:nvPicPr>
        <p:blipFill>
          <a:blip r:embed="rId3"/>
          <a:stretch>
            <a:fillRect/>
          </a:stretch>
        </p:blipFill>
        <p:spPr>
          <a:xfrm>
            <a:off x="685799" y="3429000"/>
            <a:ext cx="6725920" cy="1016000"/>
          </a:xfrm>
          <a:prstGeom prst="rect">
            <a:avLst/>
          </a:prstGeom>
        </p:spPr>
      </p:pic>
    </p:spTree>
    <p:extLst>
      <p:ext uri="{BB962C8B-B14F-4D97-AF65-F5344CB8AC3E}">
        <p14:creationId xmlns:p14="http://schemas.microsoft.com/office/powerpoint/2010/main" val="235097140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a:cs typeface="Times"/>
              </a:rPr>
              <a:t>Lasso regression models</a:t>
            </a:r>
            <a:endParaRPr lang="en-US" dirty="0">
              <a:latin typeface="Times"/>
              <a:cs typeface="Times"/>
            </a:endParaRPr>
          </a:p>
        </p:txBody>
      </p:sp>
      <p:sp>
        <p:nvSpPr>
          <p:cNvPr id="3" name="Content Placeholder 2"/>
          <p:cNvSpPr>
            <a:spLocks noGrp="1"/>
          </p:cNvSpPr>
          <p:nvPr>
            <p:ph idx="1"/>
          </p:nvPr>
        </p:nvSpPr>
        <p:spPr/>
        <p:txBody>
          <a:bodyPr/>
          <a:lstStyle/>
          <a:p>
            <a:r>
              <a:rPr lang="en-US" dirty="0" smtClean="0">
                <a:latin typeface="Times"/>
                <a:cs typeface="Times"/>
              </a:rPr>
              <a:t>To avoid </a:t>
            </a:r>
            <a:r>
              <a:rPr lang="en-US" dirty="0" err="1" smtClean="0">
                <a:latin typeface="Times"/>
                <a:cs typeface="Times"/>
              </a:rPr>
              <a:t>overfitting</a:t>
            </a:r>
            <a:r>
              <a:rPr lang="en-US" dirty="0" smtClean="0">
                <a:latin typeface="Times"/>
                <a:cs typeface="Times"/>
              </a:rPr>
              <a:t> </a:t>
            </a:r>
          </a:p>
          <a:p>
            <a:r>
              <a:rPr lang="en-US" dirty="0" smtClean="0">
                <a:latin typeface="Times"/>
                <a:cs typeface="Times"/>
              </a:rPr>
              <a:t>Use lasso constraint to identify a small number of TFs and </a:t>
            </a:r>
            <a:r>
              <a:rPr lang="en-US" dirty="0" err="1" smtClean="0">
                <a:latin typeface="Times"/>
                <a:cs typeface="Times"/>
              </a:rPr>
              <a:t>miRNA</a:t>
            </a:r>
            <a:endParaRPr lang="en-US" dirty="0" smtClean="0">
              <a:latin typeface="Times"/>
              <a:cs typeface="Times"/>
            </a:endParaRPr>
          </a:p>
          <a:p>
            <a:endParaRPr lang="en-US" dirty="0"/>
          </a:p>
          <a:p>
            <a:endParaRPr lang="en-US" dirty="0"/>
          </a:p>
        </p:txBody>
      </p:sp>
      <p:pic>
        <p:nvPicPr>
          <p:cNvPr id="4" name="Picture 3"/>
          <p:cNvPicPr>
            <a:picLocks noChangeAspect="1"/>
          </p:cNvPicPr>
          <p:nvPr/>
        </p:nvPicPr>
        <p:blipFill>
          <a:blip r:embed="rId3"/>
          <a:stretch>
            <a:fillRect/>
          </a:stretch>
        </p:blipFill>
        <p:spPr>
          <a:xfrm>
            <a:off x="1092199" y="3791857"/>
            <a:ext cx="5920181" cy="950686"/>
          </a:xfrm>
          <a:prstGeom prst="rect">
            <a:avLst/>
          </a:prstGeom>
        </p:spPr>
      </p:pic>
    </p:spTree>
    <p:extLst>
      <p:ext uri="{BB962C8B-B14F-4D97-AF65-F5344CB8AC3E}">
        <p14:creationId xmlns:p14="http://schemas.microsoft.com/office/powerpoint/2010/main" val="368618753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a:cs typeface="Times New Roman"/>
              </a:rPr>
              <a:t>Joint Learning with Group </a:t>
            </a:r>
            <a:r>
              <a:rPr lang="en-US" dirty="0">
                <a:latin typeface="Times New Roman"/>
                <a:cs typeface="Times New Roman"/>
              </a:rPr>
              <a:t>L</a:t>
            </a:r>
            <a:r>
              <a:rPr lang="en-US" dirty="0" smtClean="0">
                <a:latin typeface="Times New Roman"/>
                <a:cs typeface="Times New Roman"/>
              </a:rPr>
              <a:t>asso</a:t>
            </a:r>
            <a:endParaRPr lang="en-US" dirty="0">
              <a:latin typeface="Times New Roman"/>
              <a:cs typeface="Times New Roman"/>
            </a:endParaRPr>
          </a:p>
        </p:txBody>
      </p:sp>
      <p:pic>
        <p:nvPicPr>
          <p:cNvPr id="4" name="Content Placeholder 3"/>
          <p:cNvPicPr>
            <a:picLocks noGrp="1" noChangeAspect="1"/>
          </p:cNvPicPr>
          <p:nvPr>
            <p:ph idx="1"/>
          </p:nvPr>
        </p:nvPicPr>
        <p:blipFill>
          <a:blip r:embed="rId3"/>
          <a:srcRect t="-202548" b="-202548"/>
          <a:stretch>
            <a:fillRect/>
          </a:stretch>
        </p:blipFill>
        <p:spPr>
          <a:xfrm>
            <a:off x="-139700" y="-165100"/>
            <a:ext cx="7109364" cy="3909876"/>
          </a:xfrm>
        </p:spPr>
      </p:pic>
      <p:pic>
        <p:nvPicPr>
          <p:cNvPr id="3" name="Picture 2"/>
          <p:cNvPicPr>
            <a:picLocks noChangeAspect="1"/>
          </p:cNvPicPr>
          <p:nvPr/>
        </p:nvPicPr>
        <p:blipFill>
          <a:blip r:embed="rId4"/>
          <a:stretch>
            <a:fillRect/>
          </a:stretch>
        </p:blipFill>
        <p:spPr>
          <a:xfrm>
            <a:off x="0" y="2669150"/>
            <a:ext cx="9144000" cy="3501454"/>
          </a:xfrm>
          <a:prstGeom prst="rect">
            <a:avLst/>
          </a:prstGeom>
        </p:spPr>
      </p:pic>
    </p:spTree>
    <p:extLst>
      <p:ext uri="{BB962C8B-B14F-4D97-AF65-F5344CB8AC3E}">
        <p14:creationId xmlns:p14="http://schemas.microsoft.com/office/powerpoint/2010/main" val="364724202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Times"/>
                <a:cs typeface="Times"/>
              </a:rPr>
              <a:t>Sparse Regression Models Predict Differential of Subtypes of Tumor Samples</a:t>
            </a:r>
            <a:endParaRPr lang="en-US" dirty="0">
              <a:latin typeface="Times"/>
              <a:cs typeface="Times"/>
            </a:endParaRPr>
          </a:p>
        </p:txBody>
      </p:sp>
      <p:pic>
        <p:nvPicPr>
          <p:cNvPr id="4" name="Content Placeholder 3"/>
          <p:cNvPicPr>
            <a:picLocks noGrp="1" noChangeAspect="1"/>
          </p:cNvPicPr>
          <p:nvPr>
            <p:ph idx="1"/>
          </p:nvPr>
        </p:nvPicPr>
        <p:blipFill>
          <a:blip r:embed="rId3"/>
          <a:srcRect l="-4408" r="-4408"/>
          <a:stretch>
            <a:fillRect/>
          </a:stretch>
        </p:blipFill>
        <p:spPr>
          <a:xfrm>
            <a:off x="659684" y="1969775"/>
            <a:ext cx="8229600" cy="4525963"/>
          </a:xfrm>
        </p:spPr>
      </p:pic>
    </p:spTree>
    <p:extLst>
      <p:ext uri="{BB962C8B-B14F-4D97-AF65-F5344CB8AC3E}">
        <p14:creationId xmlns:p14="http://schemas.microsoft.com/office/powerpoint/2010/main" val="259791945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a:cs typeface="Times"/>
              </a:rPr>
              <a:t>Dependency</a:t>
            </a:r>
            <a:r>
              <a:rPr lang="en-US" dirty="0" smtClean="0"/>
              <a:t> </a:t>
            </a:r>
            <a:r>
              <a:rPr lang="en-US" dirty="0" smtClean="0">
                <a:latin typeface="Times"/>
                <a:cs typeface="Times"/>
              </a:rPr>
              <a:t>analysis</a:t>
            </a:r>
            <a:endParaRPr lang="en-US" dirty="0">
              <a:latin typeface="Times"/>
              <a:cs typeface="Times"/>
            </a:endParaRPr>
          </a:p>
        </p:txBody>
      </p:sp>
      <p:sp>
        <p:nvSpPr>
          <p:cNvPr id="3" name="Content Placeholder 2"/>
          <p:cNvSpPr>
            <a:spLocks noGrp="1"/>
          </p:cNvSpPr>
          <p:nvPr>
            <p:ph idx="1"/>
          </p:nvPr>
        </p:nvSpPr>
        <p:spPr/>
        <p:txBody>
          <a:bodyPr/>
          <a:lstStyle/>
          <a:p>
            <a:r>
              <a:rPr lang="en-US" dirty="0" smtClean="0">
                <a:latin typeface="Times"/>
                <a:cs typeface="Times"/>
              </a:rPr>
              <a:t>To determine regulators (TFs and </a:t>
            </a:r>
            <a:r>
              <a:rPr lang="en-US" dirty="0" err="1" smtClean="0">
                <a:latin typeface="Times"/>
                <a:cs typeface="Times"/>
              </a:rPr>
              <a:t>miRNAs</a:t>
            </a:r>
            <a:r>
              <a:rPr lang="en-US" dirty="0" smtClean="0">
                <a:latin typeface="Times"/>
                <a:cs typeface="Times"/>
              </a:rPr>
              <a:t>) that significantly account for common and subtype-specific gene expression changes.</a:t>
            </a:r>
            <a:endParaRPr lang="en-US" dirty="0">
              <a:latin typeface="Times"/>
              <a:cs typeface="Times"/>
            </a:endParaRPr>
          </a:p>
        </p:txBody>
      </p:sp>
      <p:pic>
        <p:nvPicPr>
          <p:cNvPr id="5" name="Picture 4"/>
          <p:cNvPicPr>
            <a:picLocks noChangeAspect="1"/>
          </p:cNvPicPr>
          <p:nvPr/>
        </p:nvPicPr>
        <p:blipFill>
          <a:blip r:embed="rId3"/>
          <a:stretch>
            <a:fillRect/>
          </a:stretch>
        </p:blipFill>
        <p:spPr>
          <a:xfrm>
            <a:off x="669470" y="3601618"/>
            <a:ext cx="7858129" cy="816429"/>
          </a:xfrm>
          <a:prstGeom prst="rect">
            <a:avLst/>
          </a:prstGeom>
        </p:spPr>
      </p:pic>
    </p:spTree>
    <p:extLst>
      <p:ext uri="{BB962C8B-B14F-4D97-AF65-F5344CB8AC3E}">
        <p14:creationId xmlns:p14="http://schemas.microsoft.com/office/powerpoint/2010/main" val="42750294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rcRect l="-46166" r="-46166"/>
          <a:stretch>
            <a:fillRect/>
          </a:stretch>
        </p:blipFill>
        <p:spPr>
          <a:xfrm>
            <a:off x="-909170" y="1383578"/>
            <a:ext cx="9573967" cy="5265313"/>
          </a:xfrm>
        </p:spPr>
      </p:pic>
      <p:sp>
        <p:nvSpPr>
          <p:cNvPr id="3" name="TextBox 2"/>
          <p:cNvSpPr txBox="1"/>
          <p:nvPr/>
        </p:nvSpPr>
        <p:spPr>
          <a:xfrm>
            <a:off x="1197794" y="245315"/>
            <a:ext cx="6421905" cy="1200328"/>
          </a:xfrm>
          <a:prstGeom prst="rect">
            <a:avLst/>
          </a:prstGeom>
          <a:noFill/>
        </p:spPr>
        <p:txBody>
          <a:bodyPr wrap="square" rtlCol="0">
            <a:spAutoFit/>
          </a:bodyPr>
          <a:lstStyle/>
          <a:p>
            <a:r>
              <a:rPr lang="en-US" sz="2400" dirty="0" smtClean="0">
                <a:latin typeface="Times New Roman"/>
                <a:cs typeface="Times New Roman"/>
              </a:rPr>
              <a:t>Results - Feature Analysis of Group Models </a:t>
            </a:r>
            <a:r>
              <a:rPr lang="en-US" sz="2400" dirty="0">
                <a:latin typeface="Times New Roman"/>
                <a:cs typeface="Times New Roman"/>
              </a:rPr>
              <a:t>I</a:t>
            </a:r>
            <a:r>
              <a:rPr lang="en-US" sz="2400" dirty="0" smtClean="0">
                <a:latin typeface="Times New Roman"/>
                <a:cs typeface="Times New Roman"/>
              </a:rPr>
              <a:t>dentifies Common and Subtype Specific Regulators</a:t>
            </a:r>
            <a:endParaRPr lang="en-US" sz="2400" dirty="0">
              <a:latin typeface="Times New Roman"/>
              <a:cs typeface="Times New Roman"/>
            </a:endParaRPr>
          </a:p>
        </p:txBody>
      </p:sp>
    </p:spTree>
    <p:extLst>
      <p:ext uri="{BB962C8B-B14F-4D97-AF65-F5344CB8AC3E}">
        <p14:creationId xmlns:p14="http://schemas.microsoft.com/office/powerpoint/2010/main" val="320315133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latin typeface="Tims"/>
              <a:cs typeface="Tims"/>
            </a:endParaRPr>
          </a:p>
        </p:txBody>
      </p:sp>
      <p:pic>
        <p:nvPicPr>
          <p:cNvPr id="4" name="Content Placeholder 3"/>
          <p:cNvPicPr>
            <a:picLocks noGrp="1" noChangeAspect="1"/>
          </p:cNvPicPr>
          <p:nvPr>
            <p:ph idx="1"/>
          </p:nvPr>
        </p:nvPicPr>
        <p:blipFill>
          <a:blip r:embed="rId2"/>
          <a:srcRect l="-11170" r="-11170"/>
          <a:stretch>
            <a:fillRect/>
          </a:stretch>
        </p:blipFill>
        <p:spPr>
          <a:xfrm>
            <a:off x="317500" y="660400"/>
            <a:ext cx="8229600" cy="4525963"/>
          </a:xfrm>
        </p:spPr>
      </p:pic>
    </p:spTree>
    <p:extLst>
      <p:ext uri="{BB962C8B-B14F-4D97-AF65-F5344CB8AC3E}">
        <p14:creationId xmlns:p14="http://schemas.microsoft.com/office/powerpoint/2010/main" val="292875594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a:cs typeface="Times"/>
              </a:rPr>
              <a:t>Goal </a:t>
            </a:r>
            <a:endParaRPr lang="en-US" dirty="0">
              <a:latin typeface="Times"/>
              <a:cs typeface="Times"/>
            </a:endParaRPr>
          </a:p>
        </p:txBody>
      </p:sp>
      <p:sp>
        <p:nvSpPr>
          <p:cNvPr id="3" name="Content Placeholder 2"/>
          <p:cNvSpPr>
            <a:spLocks noGrp="1"/>
          </p:cNvSpPr>
          <p:nvPr>
            <p:ph idx="1"/>
          </p:nvPr>
        </p:nvSpPr>
        <p:spPr/>
        <p:txBody>
          <a:bodyPr>
            <a:normAutofit/>
          </a:bodyPr>
          <a:lstStyle/>
          <a:p>
            <a:r>
              <a:rPr lang="en-US" sz="2400" dirty="0" smtClean="0">
                <a:latin typeface="Times"/>
                <a:cs typeface="Times"/>
              </a:rPr>
              <a:t>Integrate multiple layers of data for tumor – DNA copy number, promoter methylation, mRNA expression, and </a:t>
            </a:r>
            <a:r>
              <a:rPr lang="en-US" sz="2400" dirty="0" err="1" smtClean="0">
                <a:latin typeface="Times"/>
                <a:cs typeface="Times"/>
              </a:rPr>
              <a:t>miRNA</a:t>
            </a:r>
            <a:r>
              <a:rPr lang="en-US" sz="2400" dirty="0" smtClean="0">
                <a:latin typeface="Times"/>
                <a:cs typeface="Times"/>
              </a:rPr>
              <a:t> expression.</a:t>
            </a:r>
          </a:p>
          <a:p>
            <a:endParaRPr lang="en-US" sz="2400" dirty="0">
              <a:latin typeface="Times"/>
              <a:cs typeface="Times"/>
            </a:endParaRPr>
          </a:p>
          <a:p>
            <a:r>
              <a:rPr lang="en-US" sz="2400" dirty="0" smtClean="0">
                <a:latin typeface="Times"/>
                <a:cs typeface="Times"/>
              </a:rPr>
              <a:t>Understand the role of </a:t>
            </a:r>
            <a:r>
              <a:rPr lang="en-US" sz="2400" dirty="0" err="1" smtClean="0">
                <a:latin typeface="Times"/>
                <a:cs typeface="Times"/>
              </a:rPr>
              <a:t>miRNA</a:t>
            </a:r>
            <a:r>
              <a:rPr lang="en-US" sz="2400" dirty="0" smtClean="0">
                <a:latin typeface="Times"/>
                <a:cs typeface="Times"/>
              </a:rPr>
              <a:t>-mediated and transcription factors (TFs) regulation. </a:t>
            </a:r>
          </a:p>
          <a:p>
            <a:endParaRPr lang="en-US" sz="2400" dirty="0" smtClean="0">
              <a:latin typeface="Times"/>
              <a:cs typeface="Times"/>
            </a:endParaRPr>
          </a:p>
          <a:p>
            <a:r>
              <a:rPr lang="en-US" sz="2400" dirty="0" smtClean="0">
                <a:latin typeface="Times"/>
                <a:cs typeface="Times"/>
              </a:rPr>
              <a:t>Characterize the pattern of </a:t>
            </a:r>
            <a:r>
              <a:rPr lang="en-US" sz="2400" dirty="0" err="1" smtClean="0">
                <a:latin typeface="Times"/>
                <a:cs typeface="Times"/>
              </a:rPr>
              <a:t>dysregulation</a:t>
            </a:r>
            <a:r>
              <a:rPr lang="en-US" sz="2400" dirty="0" smtClean="0">
                <a:latin typeface="Times"/>
                <a:cs typeface="Times"/>
              </a:rPr>
              <a:t> in tumors in terms of TFs and </a:t>
            </a:r>
            <a:r>
              <a:rPr lang="en-US" sz="2400" dirty="0" err="1" smtClean="0">
                <a:latin typeface="Times"/>
                <a:cs typeface="Times"/>
              </a:rPr>
              <a:t>miRNAs</a:t>
            </a:r>
            <a:endParaRPr lang="en-US" sz="2400" dirty="0" smtClean="0">
              <a:latin typeface="Times"/>
              <a:cs typeface="Times"/>
            </a:endParaRPr>
          </a:p>
          <a:p>
            <a:endParaRPr lang="en-US" sz="2400" dirty="0">
              <a:latin typeface="Times"/>
              <a:cs typeface="Times"/>
            </a:endParaRPr>
          </a:p>
          <a:p>
            <a:endParaRPr lang="en-US" sz="2400" dirty="0" smtClean="0"/>
          </a:p>
        </p:txBody>
      </p:sp>
    </p:spTree>
    <p:extLst>
      <p:ext uri="{BB962C8B-B14F-4D97-AF65-F5344CB8AC3E}">
        <p14:creationId xmlns:p14="http://schemas.microsoft.com/office/powerpoint/2010/main" val="242088537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rcRect l="-51314" r="-51314"/>
          <a:stretch>
            <a:fillRect/>
          </a:stretch>
        </p:blipFill>
        <p:spPr>
          <a:xfrm>
            <a:off x="-423350" y="274638"/>
            <a:ext cx="10255867" cy="6236630"/>
          </a:xfrm>
        </p:spPr>
      </p:pic>
    </p:spTree>
    <p:extLst>
      <p:ext uri="{BB962C8B-B14F-4D97-AF65-F5344CB8AC3E}">
        <p14:creationId xmlns:p14="http://schemas.microsoft.com/office/powerpoint/2010/main" val="99296567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latin typeface="Times"/>
                <a:cs typeface="Times"/>
              </a:rPr>
              <a:t>Thanks for your attention</a:t>
            </a:r>
            <a:r>
              <a:rPr lang="en-US" dirty="0" smtClean="0"/>
              <a:t>!</a:t>
            </a:r>
            <a:endParaRPr lang="en-US" dirty="0"/>
          </a:p>
        </p:txBody>
      </p:sp>
    </p:spTree>
    <p:extLst>
      <p:ext uri="{BB962C8B-B14F-4D97-AF65-F5344CB8AC3E}">
        <p14:creationId xmlns:p14="http://schemas.microsoft.com/office/powerpoint/2010/main" val="265954231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Times New Roman"/>
                <a:cs typeface="Times New Roman"/>
              </a:rPr>
              <a:t>Glioblastoma</a:t>
            </a:r>
            <a:r>
              <a:rPr lang="en-US" dirty="0" smtClean="0">
                <a:latin typeface="Times New Roman"/>
                <a:cs typeface="Times New Roman"/>
              </a:rPr>
              <a:t> </a:t>
            </a:r>
            <a:r>
              <a:rPr lang="en-US" dirty="0" err="1" smtClean="0">
                <a:latin typeface="Times New Roman"/>
                <a:cs typeface="Times New Roman"/>
              </a:rPr>
              <a:t>muliforme</a:t>
            </a:r>
            <a:r>
              <a:rPr lang="en-US" dirty="0" smtClean="0">
                <a:latin typeface="Times New Roman"/>
                <a:cs typeface="Times New Roman"/>
              </a:rPr>
              <a:t> (GBM)</a:t>
            </a:r>
            <a:endParaRPr lang="en-US" dirty="0">
              <a:latin typeface="Times New Roman"/>
              <a:cs typeface="Times New Roman"/>
            </a:endParaRPr>
          </a:p>
        </p:txBody>
      </p:sp>
      <p:sp>
        <p:nvSpPr>
          <p:cNvPr id="3" name="Content Placeholder 2"/>
          <p:cNvSpPr>
            <a:spLocks noGrp="1"/>
          </p:cNvSpPr>
          <p:nvPr>
            <p:ph idx="1"/>
          </p:nvPr>
        </p:nvSpPr>
        <p:spPr/>
        <p:txBody>
          <a:bodyPr/>
          <a:lstStyle/>
          <a:p>
            <a:r>
              <a:rPr lang="en-US" dirty="0" smtClean="0">
                <a:latin typeface="Times New Roman"/>
                <a:cs typeface="Times New Roman"/>
              </a:rPr>
              <a:t>Four expression-based subtypes –</a:t>
            </a:r>
          </a:p>
          <a:p>
            <a:pPr marL="0" indent="0">
              <a:buNone/>
            </a:pPr>
            <a:r>
              <a:rPr lang="en-US" dirty="0" err="1" smtClean="0">
                <a:latin typeface="Times New Roman"/>
                <a:cs typeface="Times New Roman"/>
              </a:rPr>
              <a:t>Proneural</a:t>
            </a:r>
            <a:r>
              <a:rPr lang="en-US" dirty="0" smtClean="0">
                <a:latin typeface="Times New Roman"/>
                <a:cs typeface="Times New Roman"/>
              </a:rPr>
              <a:t> </a:t>
            </a:r>
          </a:p>
          <a:p>
            <a:pPr marL="0" indent="0">
              <a:buNone/>
            </a:pPr>
            <a:r>
              <a:rPr lang="en-US" dirty="0" smtClean="0">
                <a:latin typeface="Times New Roman"/>
                <a:cs typeface="Times New Roman"/>
              </a:rPr>
              <a:t>Classical</a:t>
            </a:r>
          </a:p>
          <a:p>
            <a:pPr marL="0" indent="0">
              <a:buNone/>
            </a:pPr>
            <a:r>
              <a:rPr lang="en-US" dirty="0" err="1" smtClean="0">
                <a:latin typeface="Times New Roman"/>
                <a:cs typeface="Times New Roman"/>
              </a:rPr>
              <a:t>Mesenchymal</a:t>
            </a:r>
            <a:endParaRPr lang="en-US" dirty="0">
              <a:latin typeface="Times New Roman"/>
              <a:cs typeface="Times New Roman"/>
            </a:endParaRPr>
          </a:p>
          <a:p>
            <a:pPr marL="0" indent="0">
              <a:buNone/>
            </a:pPr>
            <a:r>
              <a:rPr lang="en-US" dirty="0" smtClean="0">
                <a:latin typeface="Times New Roman"/>
                <a:cs typeface="Times New Roman"/>
              </a:rPr>
              <a:t>Neural </a:t>
            </a:r>
          </a:p>
          <a:p>
            <a:pPr marL="0" indent="0">
              <a:buNone/>
            </a:pPr>
            <a:endParaRPr lang="en-US" dirty="0" smtClean="0">
              <a:latin typeface="Times New Roman"/>
              <a:cs typeface="Times New Roman"/>
            </a:endParaRPr>
          </a:p>
          <a:p>
            <a:pPr marL="0" indent="0">
              <a:buNone/>
            </a:pPr>
            <a:endParaRPr lang="en-US" dirty="0">
              <a:latin typeface="Times New Roman"/>
              <a:cs typeface="Times New Roman"/>
            </a:endParaRPr>
          </a:p>
        </p:txBody>
      </p:sp>
    </p:spTree>
    <p:extLst>
      <p:ext uri="{BB962C8B-B14F-4D97-AF65-F5344CB8AC3E}">
        <p14:creationId xmlns:p14="http://schemas.microsoft.com/office/powerpoint/2010/main" val="2309465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Times"/>
                <a:cs typeface="Times"/>
              </a:rPr>
              <a:t>miRNA</a:t>
            </a:r>
            <a:r>
              <a:rPr lang="en-US" dirty="0" smtClean="0">
                <a:latin typeface="Times"/>
                <a:cs typeface="Times"/>
              </a:rPr>
              <a:t> Regulation</a:t>
            </a:r>
            <a:endParaRPr lang="en-US" dirty="0">
              <a:latin typeface="Times"/>
              <a:cs typeface="Times"/>
            </a:endParaRPr>
          </a:p>
        </p:txBody>
      </p:sp>
      <p:pic>
        <p:nvPicPr>
          <p:cNvPr id="4" name="Content Placeholder 3"/>
          <p:cNvPicPr>
            <a:picLocks noGrp="1" noChangeAspect="1"/>
          </p:cNvPicPr>
          <p:nvPr>
            <p:ph idx="1"/>
          </p:nvPr>
        </p:nvPicPr>
        <p:blipFill>
          <a:blip r:embed="rId3"/>
          <a:srcRect l="-61269" r="-61269"/>
          <a:stretch>
            <a:fillRect/>
          </a:stretch>
        </p:blipFill>
        <p:spPr>
          <a:xfrm>
            <a:off x="593141" y="1417638"/>
            <a:ext cx="8229600" cy="4527550"/>
          </a:xfrm>
        </p:spPr>
      </p:pic>
    </p:spTree>
    <p:extLst>
      <p:ext uri="{BB962C8B-B14F-4D97-AF65-F5344CB8AC3E}">
        <p14:creationId xmlns:p14="http://schemas.microsoft.com/office/powerpoint/2010/main" val="191950451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a:cs typeface="Times New Roman"/>
              </a:rPr>
              <a:t>DNA methylation</a:t>
            </a:r>
            <a:endParaRPr lang="en-US" dirty="0">
              <a:latin typeface="Times New Roman"/>
              <a:cs typeface="Times New Roman"/>
            </a:endParaRPr>
          </a:p>
        </p:txBody>
      </p:sp>
      <p:sp>
        <p:nvSpPr>
          <p:cNvPr id="3" name="Content Placeholder 2"/>
          <p:cNvSpPr>
            <a:spLocks noGrp="1"/>
          </p:cNvSpPr>
          <p:nvPr>
            <p:ph idx="1"/>
          </p:nvPr>
        </p:nvSpPr>
        <p:spPr>
          <a:xfrm>
            <a:off x="457200" y="1270135"/>
            <a:ext cx="7790830" cy="2870529"/>
          </a:xfrm>
        </p:spPr>
        <p:txBody>
          <a:bodyPr>
            <a:normAutofit/>
          </a:bodyPr>
          <a:lstStyle/>
          <a:p>
            <a:pPr marL="0" indent="0">
              <a:buNone/>
            </a:pPr>
            <a:r>
              <a:rPr lang="en-US" dirty="0">
                <a:latin typeface="Times New Roman"/>
                <a:cs typeface="Times New Roman"/>
              </a:rPr>
              <a:t>DNA methylation is a </a:t>
            </a:r>
            <a:r>
              <a:rPr lang="en-US" dirty="0" smtClean="0">
                <a:latin typeface="Times New Roman"/>
                <a:cs typeface="Times New Roman"/>
              </a:rPr>
              <a:t>biochemical process where a methyl group is added to the cytosine or adenine DNA nucleotides. </a:t>
            </a:r>
          </a:p>
          <a:p>
            <a:endParaRPr lang="en-US" u="sng" dirty="0">
              <a:solidFill>
                <a:srgbClr val="000000"/>
              </a:solidFill>
              <a:latin typeface="Times New Roman"/>
              <a:cs typeface="Times New Roman"/>
            </a:endParaRPr>
          </a:p>
        </p:txBody>
      </p:sp>
      <p:pic>
        <p:nvPicPr>
          <p:cNvPr id="4" name="Picture 3"/>
          <p:cNvPicPr>
            <a:picLocks noChangeAspect="1"/>
          </p:cNvPicPr>
          <p:nvPr/>
        </p:nvPicPr>
        <p:blipFill>
          <a:blip r:embed="rId2"/>
          <a:stretch>
            <a:fillRect/>
          </a:stretch>
        </p:blipFill>
        <p:spPr>
          <a:xfrm>
            <a:off x="739978" y="2810747"/>
            <a:ext cx="7099300" cy="3238500"/>
          </a:xfrm>
          <a:prstGeom prst="rect">
            <a:avLst/>
          </a:prstGeom>
        </p:spPr>
      </p:pic>
    </p:spTree>
    <p:extLst>
      <p:ext uri="{BB962C8B-B14F-4D97-AF65-F5344CB8AC3E}">
        <p14:creationId xmlns:p14="http://schemas.microsoft.com/office/powerpoint/2010/main" val="153127830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Times New Roman"/>
                <a:cs typeface="Times New Roman"/>
              </a:rPr>
              <a:t>Why Important to Study </a:t>
            </a:r>
            <a:r>
              <a:rPr lang="en-US" dirty="0" err="1" smtClean="0">
                <a:latin typeface="Times New Roman"/>
                <a:cs typeface="Times New Roman"/>
              </a:rPr>
              <a:t>miRNA</a:t>
            </a:r>
            <a:r>
              <a:rPr lang="en-US" dirty="0" smtClean="0">
                <a:latin typeface="Times New Roman"/>
                <a:cs typeface="Times New Roman"/>
              </a:rPr>
              <a:t> Regulation?  </a:t>
            </a:r>
            <a:endParaRPr lang="en-US" dirty="0">
              <a:latin typeface="Times New Roman"/>
              <a:cs typeface="Times New Roman"/>
            </a:endParaRPr>
          </a:p>
        </p:txBody>
      </p:sp>
      <p:sp>
        <p:nvSpPr>
          <p:cNvPr id="3" name="Content Placeholder 2"/>
          <p:cNvSpPr>
            <a:spLocks noGrp="1"/>
          </p:cNvSpPr>
          <p:nvPr>
            <p:ph idx="1"/>
          </p:nvPr>
        </p:nvSpPr>
        <p:spPr/>
        <p:txBody>
          <a:bodyPr>
            <a:noAutofit/>
          </a:bodyPr>
          <a:lstStyle/>
          <a:p>
            <a:r>
              <a:rPr lang="en-US" sz="2800" dirty="0" smtClean="0">
                <a:latin typeface="Times New Roman"/>
                <a:cs typeface="Times New Roman"/>
              </a:rPr>
              <a:t>Impairment of the </a:t>
            </a:r>
            <a:r>
              <a:rPr lang="en-US" sz="2800" dirty="0" err="1" smtClean="0">
                <a:latin typeface="Times New Roman"/>
                <a:cs typeface="Times New Roman"/>
              </a:rPr>
              <a:t>miRNA</a:t>
            </a:r>
            <a:r>
              <a:rPr lang="en-US" sz="2800" dirty="0" smtClean="0">
                <a:latin typeface="Times New Roman"/>
                <a:cs typeface="Times New Roman"/>
              </a:rPr>
              <a:t> regulatory network is viewed as a key mechanism of glioblastma pathogenesis.</a:t>
            </a:r>
          </a:p>
          <a:p>
            <a:endParaRPr lang="en-US" sz="2800" dirty="0" smtClean="0">
              <a:latin typeface="Times New Roman"/>
              <a:cs typeface="Times New Roman"/>
            </a:endParaRPr>
          </a:p>
          <a:p>
            <a:r>
              <a:rPr lang="en-US" sz="2800" dirty="0" err="1" smtClean="0">
                <a:latin typeface="Times New Roman"/>
                <a:cs typeface="Times New Roman"/>
              </a:rPr>
              <a:t>miRNA</a:t>
            </a:r>
            <a:r>
              <a:rPr lang="en-US" sz="2800" dirty="0" smtClean="0">
                <a:latin typeface="Times New Roman"/>
                <a:cs typeface="Times New Roman"/>
              </a:rPr>
              <a:t> expression signatures have been used to classify GBM into subtypes related to lineages in the nervous system</a:t>
            </a:r>
          </a:p>
          <a:p>
            <a:endParaRPr lang="en-US" sz="2800" dirty="0" smtClean="0">
              <a:latin typeface="Times New Roman"/>
              <a:cs typeface="Times New Roman"/>
            </a:endParaRPr>
          </a:p>
          <a:p>
            <a:r>
              <a:rPr lang="en-US" sz="2800" dirty="0" smtClean="0">
                <a:latin typeface="Times New Roman"/>
                <a:cs typeface="Times New Roman"/>
              </a:rPr>
              <a:t>miR-26a has been shown to promote </a:t>
            </a:r>
            <a:r>
              <a:rPr lang="en-US" sz="2800" dirty="0" err="1" smtClean="0">
                <a:latin typeface="Times New Roman"/>
                <a:cs typeface="Times New Roman"/>
              </a:rPr>
              <a:t>gliomagenesis</a:t>
            </a:r>
            <a:r>
              <a:rPr lang="en-US" sz="2800" dirty="0" smtClean="0">
                <a:latin typeface="Times New Roman"/>
                <a:cs typeface="Times New Roman"/>
              </a:rPr>
              <a:t> in vivo by repression of the tumor suppressor PTEN. </a:t>
            </a:r>
            <a:endParaRPr lang="en-US" sz="2800" dirty="0">
              <a:latin typeface="Times New Roman"/>
              <a:cs typeface="Times New Roman"/>
            </a:endParaRPr>
          </a:p>
        </p:txBody>
      </p:sp>
    </p:spTree>
    <p:extLst>
      <p:ext uri="{BB962C8B-B14F-4D97-AF65-F5344CB8AC3E}">
        <p14:creationId xmlns:p14="http://schemas.microsoft.com/office/powerpoint/2010/main" val="223832061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a:cs typeface="Times New Roman"/>
              </a:rPr>
              <a:t>Scheme</a:t>
            </a:r>
            <a:r>
              <a:rPr lang="en-US" dirty="0" smtClean="0"/>
              <a:t> </a:t>
            </a:r>
            <a:endParaRPr lang="en-US" dirty="0"/>
          </a:p>
        </p:txBody>
      </p:sp>
      <p:sp>
        <p:nvSpPr>
          <p:cNvPr id="3" name="Content Placeholder 2"/>
          <p:cNvSpPr>
            <a:spLocks noGrp="1"/>
          </p:cNvSpPr>
          <p:nvPr>
            <p:ph idx="1"/>
          </p:nvPr>
        </p:nvSpPr>
        <p:spPr/>
        <p:txBody>
          <a:bodyPr/>
          <a:lstStyle/>
          <a:p>
            <a:r>
              <a:rPr lang="en-US" dirty="0" smtClean="0">
                <a:latin typeface="Times New Roman"/>
                <a:cs typeface="Times New Roman"/>
              </a:rPr>
              <a:t>Combine mRNA, copy number and </a:t>
            </a:r>
            <a:r>
              <a:rPr lang="en-US" dirty="0" err="1" smtClean="0">
                <a:latin typeface="Times New Roman"/>
                <a:cs typeface="Times New Roman"/>
              </a:rPr>
              <a:t>miRNA</a:t>
            </a:r>
            <a:r>
              <a:rPr lang="en-US" dirty="0" smtClean="0">
                <a:latin typeface="Times New Roman"/>
                <a:cs typeface="Times New Roman"/>
              </a:rPr>
              <a:t> profiles with regulatory sequence information</a:t>
            </a:r>
          </a:p>
          <a:p>
            <a:endParaRPr lang="en-US" dirty="0">
              <a:latin typeface="Times New Roman"/>
              <a:cs typeface="Times New Roman"/>
            </a:endParaRPr>
          </a:p>
          <a:p>
            <a:r>
              <a:rPr lang="en-US" dirty="0" smtClean="0">
                <a:latin typeface="Times New Roman"/>
                <a:cs typeface="Times New Roman"/>
              </a:rPr>
              <a:t>Learn the key direct regulators – TFs and </a:t>
            </a:r>
            <a:r>
              <a:rPr lang="en-US" dirty="0" err="1" smtClean="0">
                <a:latin typeface="Times New Roman"/>
                <a:cs typeface="Times New Roman"/>
              </a:rPr>
              <a:t>miRNAs</a:t>
            </a:r>
            <a:r>
              <a:rPr lang="en-US" dirty="0" smtClean="0">
                <a:latin typeface="Times New Roman"/>
                <a:cs typeface="Times New Roman"/>
              </a:rPr>
              <a:t> using promoter and 3’UTR motif features with sparse regression</a:t>
            </a:r>
          </a:p>
          <a:p>
            <a:endParaRPr lang="en-US" dirty="0" smtClean="0">
              <a:latin typeface="Times New Roman"/>
              <a:cs typeface="Times New Roman"/>
            </a:endParaRPr>
          </a:p>
          <a:p>
            <a:endParaRPr lang="en-US" dirty="0">
              <a:latin typeface="Times New Roman"/>
              <a:cs typeface="Times New Roman"/>
            </a:endParaRPr>
          </a:p>
        </p:txBody>
      </p:sp>
    </p:spTree>
    <p:extLst>
      <p:ext uri="{BB962C8B-B14F-4D97-AF65-F5344CB8AC3E}">
        <p14:creationId xmlns:p14="http://schemas.microsoft.com/office/powerpoint/2010/main" val="96567672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latin typeface="Times New Roman"/>
                <a:cs typeface="Times New Roman"/>
              </a:rPr>
              <a:t>Method-outline</a:t>
            </a:r>
            <a:endParaRPr lang="en-US" dirty="0">
              <a:latin typeface="Times New Roman"/>
              <a:cs typeface="Times New Roman"/>
            </a:endParaRPr>
          </a:p>
        </p:txBody>
      </p:sp>
      <p:pic>
        <p:nvPicPr>
          <p:cNvPr id="6" name="Content Placeholder 5"/>
          <p:cNvPicPr>
            <a:picLocks noGrp="1" noChangeAspect="1"/>
          </p:cNvPicPr>
          <p:nvPr>
            <p:ph idx="1"/>
          </p:nvPr>
        </p:nvPicPr>
        <p:blipFill>
          <a:blip r:embed="rId3"/>
          <a:srcRect l="1143" r="1143"/>
          <a:stretch>
            <a:fillRect/>
          </a:stretch>
        </p:blipFill>
        <p:spPr>
          <a:xfrm>
            <a:off x="7253" y="952180"/>
            <a:ext cx="5577518" cy="3067420"/>
          </a:xfrm>
        </p:spPr>
      </p:pic>
      <p:pic>
        <p:nvPicPr>
          <p:cNvPr id="5" name="Picture 4"/>
          <p:cNvPicPr>
            <a:picLocks noChangeAspect="1"/>
          </p:cNvPicPr>
          <p:nvPr/>
        </p:nvPicPr>
        <p:blipFill>
          <a:blip r:embed="rId4"/>
          <a:stretch>
            <a:fillRect/>
          </a:stretch>
        </p:blipFill>
        <p:spPr>
          <a:xfrm>
            <a:off x="3749583" y="4019600"/>
            <a:ext cx="4937217" cy="2659859"/>
          </a:xfrm>
          <a:prstGeom prst="rect">
            <a:avLst/>
          </a:prstGeom>
        </p:spPr>
      </p:pic>
    </p:spTree>
    <p:extLst>
      <p:ext uri="{BB962C8B-B14F-4D97-AF65-F5344CB8AC3E}">
        <p14:creationId xmlns:p14="http://schemas.microsoft.com/office/powerpoint/2010/main" val="366333594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rcRect l="-14010" r="-14010"/>
          <a:stretch>
            <a:fillRect/>
          </a:stretch>
        </p:blipFill>
        <p:spPr>
          <a:xfrm>
            <a:off x="-694507" y="613169"/>
            <a:ext cx="9838507" cy="5410800"/>
          </a:xfrm>
        </p:spPr>
      </p:pic>
    </p:spTree>
    <p:extLst>
      <p:ext uri="{BB962C8B-B14F-4D97-AF65-F5344CB8AC3E}">
        <p14:creationId xmlns:p14="http://schemas.microsoft.com/office/powerpoint/2010/main" val="322025223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9155</TotalTime>
  <Words>916</Words>
  <Application>Microsoft Macintosh PowerPoint</Application>
  <PresentationFormat>On-screen Show (4:3)</PresentationFormat>
  <Paragraphs>95</Paragraphs>
  <Slides>21</Slides>
  <Notes>12</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Inferring transcriptional and microRNA-mediated regulatory programs in glioblastma</vt:lpstr>
      <vt:lpstr>Goal </vt:lpstr>
      <vt:lpstr>Glioblastoma muliforme (GBM)</vt:lpstr>
      <vt:lpstr>miRNA Regulation</vt:lpstr>
      <vt:lpstr>DNA methylation</vt:lpstr>
      <vt:lpstr>Why Important to Study miRNA Regulation?  </vt:lpstr>
      <vt:lpstr>Scheme </vt:lpstr>
      <vt:lpstr>Method-outline</vt:lpstr>
      <vt:lpstr>PowerPoint Presentation</vt:lpstr>
      <vt:lpstr>Target prediction for TFs and miRNAs</vt:lpstr>
      <vt:lpstr>Transcriptional regulation</vt:lpstr>
      <vt:lpstr>Predicting regulator binding sites</vt:lpstr>
      <vt:lpstr>Regression model to predict log gene expression changes </vt:lpstr>
      <vt:lpstr>Lasso regression models</vt:lpstr>
      <vt:lpstr>Joint Learning with Group Lasso</vt:lpstr>
      <vt:lpstr>Sparse Regression Models Predict Differential of Subtypes of Tumor Samples</vt:lpstr>
      <vt:lpstr>Dependency analysis</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Inferring transcriptional and microRNA-mediated regulatory programs in glioblastma</dc:title>
  <dc:creator>Jiayue Liu</dc:creator>
  <cp:lastModifiedBy>Jiayue Liu</cp:lastModifiedBy>
  <cp:revision>61</cp:revision>
  <dcterms:created xsi:type="dcterms:W3CDTF">2015-02-26T04:29:38Z</dcterms:created>
  <dcterms:modified xsi:type="dcterms:W3CDTF">2015-03-10T19:28:24Z</dcterms:modified>
</cp:coreProperties>
</file>