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4" r:id="rId10"/>
    <p:sldId id="265" r:id="rId11"/>
    <p:sldId id="267" r:id="rId12"/>
    <p:sldId id="269" r:id="rId13"/>
    <p:sldId id="270" r:id="rId14"/>
    <p:sldId id="263" r:id="rId15"/>
    <p:sldId id="271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FDCBB-70EB-1A4F-867F-4E5D303DB015}" type="datetimeFigureOut">
              <a:rPr lang="en-US" smtClean="0"/>
              <a:t>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233F1-F6A5-7742-A947-547D0823A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6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</a:t>
            </a:r>
            <a:r>
              <a:rPr lang="en-US" baseline="0" dirty="0" smtClean="0"/>
              <a:t> with matrix M, the NMF iteratively </a:t>
            </a:r>
            <a:r>
              <a:rPr lang="en-US" baseline="0" dirty="0" err="1" smtClean="0"/>
              <a:t>computese</a:t>
            </a:r>
            <a:r>
              <a:rPr lang="en-US" baseline="0" dirty="0" smtClean="0"/>
              <a:t> approximation A ~ EP</a:t>
            </a:r>
          </a:p>
          <a:p>
            <a:r>
              <a:rPr lang="en-US" baseline="0" dirty="0" smtClean="0"/>
              <a:t>Starts by randomly initializing matrices E and P which are iteratively updated to minimize a divergence functional. The functional is related to the </a:t>
            </a:r>
            <a:r>
              <a:rPr lang="en-US" baseline="0" dirty="0" err="1" smtClean="0"/>
              <a:t>poisson</a:t>
            </a:r>
            <a:r>
              <a:rPr lang="en-US" baseline="0" dirty="0" smtClean="0"/>
              <a:t> likelihood of generating A from W and H, finds LOCAL minima</a:t>
            </a:r>
          </a:p>
          <a:p>
            <a:r>
              <a:rPr lang="en-US" baseline="0" dirty="0" smtClean="0"/>
              <a:t>Cost function quantifies the </a:t>
            </a:r>
            <a:r>
              <a:rPr lang="en-US" baseline="0" dirty="0" err="1" smtClean="0"/>
              <a:t>qulaity</a:t>
            </a:r>
            <a:r>
              <a:rPr lang="en-US" baseline="0" dirty="0" smtClean="0"/>
              <a:t> of the approximation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233F1-F6A5-7742-A947-547D0823A9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1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given face does not use all the available</a:t>
            </a:r>
            <a:r>
              <a:rPr lang="en-US" baseline="0" dirty="0" smtClean="0"/>
              <a:t> parts; thus, NMF uses a sparsely distributed image encoding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233F1-F6A5-7742-A947-547D0823A9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98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Semantic</a:t>
            </a:r>
            <a:r>
              <a:rPr lang="en-US" baseline="0" dirty="0" smtClean="0"/>
              <a:t> analysis of text documents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each feature the algorithm groups together semantically related words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2, Each </a:t>
            </a:r>
            <a:r>
              <a:rPr lang="en-US" baseline="0" dirty="0" err="1" smtClean="0"/>
              <a:t>artile</a:t>
            </a:r>
            <a:r>
              <a:rPr lang="en-US" baseline="0" dirty="0" smtClean="0"/>
              <a:t> in the encyclopedia is represented by additively combining several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233F1-F6A5-7742-A947-547D0823A9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4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3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9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5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9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6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7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6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8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1F559-9C8F-E845-BB4B-7EB795EEF4C1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DFA61-3B6B-284D-8ED2-0999405C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514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Deciphering Signatures of Mutational Processes Operative in Human Cancer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9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NMF: Faces</a:t>
            </a:r>
            <a:endParaRPr lang="en-US" b="1" i="1" dirty="0"/>
          </a:p>
        </p:txBody>
      </p:sp>
      <p:pic>
        <p:nvPicPr>
          <p:cNvPr id="4" name="Picture 3" descr="Screen Shot 2015-02-03 at 11.20.1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31155" r="51650" b="39214"/>
          <a:stretch/>
        </p:blipFill>
        <p:spPr>
          <a:xfrm>
            <a:off x="174816" y="1426579"/>
            <a:ext cx="4391444" cy="2407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0949" y="6303622"/>
            <a:ext cx="272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i="1" dirty="0" smtClean="0"/>
              <a:t>Lee and </a:t>
            </a:r>
            <a:r>
              <a:rPr lang="en-US" i="1" dirty="0" err="1" smtClean="0"/>
              <a:t>Seung</a:t>
            </a:r>
            <a:r>
              <a:rPr lang="en-US" i="1" dirty="0" smtClean="0"/>
              <a:t>, 1999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7506" y="3812410"/>
            <a:ext cx="556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6036" y="3821351"/>
            <a:ext cx="443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7506" y="43841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0432" y="438412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Encodings</a:t>
            </a:r>
            <a:endParaRPr lang="en-US" dirty="0"/>
          </a:p>
        </p:txBody>
      </p:sp>
      <p:pic>
        <p:nvPicPr>
          <p:cNvPr id="10" name="Picture 9" descr="Screen Shot 2015-02-03 at 11.29.0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7" t="48398" r="17205" b="26825"/>
          <a:stretch/>
        </p:blipFill>
        <p:spPr>
          <a:xfrm>
            <a:off x="4618809" y="2251426"/>
            <a:ext cx="4525191" cy="21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NMF: Encyclopedia</a:t>
            </a:r>
            <a:endParaRPr lang="en-US" b="1" dirty="0"/>
          </a:p>
        </p:txBody>
      </p:sp>
      <p:pic>
        <p:nvPicPr>
          <p:cNvPr id="4" name="Picture 3" descr="Screen Shot 2015-02-03 at 11.35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t="17917" r="50857" b="32232"/>
          <a:stretch/>
        </p:blipFill>
        <p:spPr>
          <a:xfrm>
            <a:off x="1888633" y="1595452"/>
            <a:ext cx="4998368" cy="4439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0949" y="6303622"/>
            <a:ext cx="272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i="1" dirty="0" smtClean="0"/>
              <a:t>Lee and </a:t>
            </a:r>
            <a:r>
              <a:rPr lang="en-US" i="1" dirty="0" err="1" smtClean="0"/>
              <a:t>Seung</a:t>
            </a:r>
            <a:r>
              <a:rPr lang="en-US" i="1" dirty="0" smtClean="0"/>
              <a:t>, 1999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8658" y="3109503"/>
            <a:ext cx="189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Breaks topics into</a:t>
            </a:r>
          </a:p>
          <a:p>
            <a:r>
              <a:rPr lang="en-US" b="1" dirty="0" smtClean="0"/>
              <a:t>Related words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098658" y="2523419"/>
            <a:ext cx="0" cy="18396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87001" y="2523419"/>
            <a:ext cx="2116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887001" y="4363072"/>
            <a:ext cx="2116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63107" y="5156275"/>
            <a:ext cx="167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Uses context to</a:t>
            </a:r>
          </a:p>
          <a:p>
            <a:r>
              <a:rPr lang="en-US" b="1" dirty="0" smtClean="0"/>
              <a:t>Differentiate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1273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Step 5: Clustering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2500"/>
            <a:ext cx="8229600" cy="1460462"/>
          </a:xfrm>
        </p:spPr>
        <p:txBody>
          <a:bodyPr/>
          <a:lstStyle/>
          <a:p>
            <a:r>
              <a:rPr lang="en-US" dirty="0" smtClean="0"/>
              <a:t>Partition-clustering algorithm was applied to cluster data into N 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9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Step 6: Evaluate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</a:t>
            </a:r>
            <a:r>
              <a:rPr lang="en-US" dirty="0" err="1" smtClean="0"/>
              <a:t>Frobenius</a:t>
            </a:r>
            <a:r>
              <a:rPr lang="en-US" dirty="0" smtClean="0"/>
              <a:t> reconstruction error to evaluate for accuracy</a:t>
            </a:r>
          </a:p>
          <a:p>
            <a:r>
              <a:rPr lang="en-US" dirty="0" smtClean="0"/>
              <a:t>Compare mutational signatures:</a:t>
            </a:r>
            <a:endParaRPr lang="en-US" dirty="0"/>
          </a:p>
        </p:txBody>
      </p:sp>
      <p:pic>
        <p:nvPicPr>
          <p:cNvPr id="4" name="Picture 3" descr="Screen Shot 2015-02-03 at 11.56.1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0" t="39282" r="46405" b="49038"/>
          <a:stretch/>
        </p:blipFill>
        <p:spPr>
          <a:xfrm>
            <a:off x="1514161" y="3532787"/>
            <a:ext cx="5862071" cy="1986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3298" y="6126163"/>
            <a:ext cx="347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Sim</a:t>
            </a:r>
            <a:r>
              <a:rPr lang="en-US" dirty="0" smtClean="0"/>
              <a:t>(A,B) = 1 means same 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6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pic>
        <p:nvPicPr>
          <p:cNvPr id="4" name="Picture 3" descr="Screen Shot 2015-02-02 at 10.54.2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21439" r="49764" b="52819"/>
          <a:stretch/>
        </p:blipFill>
        <p:spPr>
          <a:xfrm>
            <a:off x="457200" y="1644292"/>
            <a:ext cx="4161289" cy="2181536"/>
          </a:xfrm>
          <a:prstGeom prst="rect">
            <a:avLst/>
          </a:prstGeom>
        </p:spPr>
      </p:pic>
      <p:pic>
        <p:nvPicPr>
          <p:cNvPr id="5" name="Picture 4" descr="Screen Shot 2015-02-02 at 10.55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t="41276" r="49076" b="23115"/>
          <a:stretch/>
        </p:blipFill>
        <p:spPr>
          <a:xfrm>
            <a:off x="4265707" y="3142062"/>
            <a:ext cx="4607615" cy="31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Cancer Example</a:t>
            </a:r>
            <a:endParaRPr lang="en-US" dirty="0"/>
          </a:p>
        </p:txBody>
      </p:sp>
      <p:pic>
        <p:nvPicPr>
          <p:cNvPr id="4" name="Picture 3" descr="Screen Shot 2015-02-03 at 12.07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4805" r="2960" b="9727"/>
          <a:stretch/>
        </p:blipFill>
        <p:spPr>
          <a:xfrm>
            <a:off x="457200" y="1417638"/>
            <a:ext cx="8423572" cy="48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Ability to generate cancer signatures from comprehensive ‘</a:t>
            </a:r>
            <a:r>
              <a:rPr lang="en-US" dirty="0" err="1" smtClean="0"/>
              <a:t>omic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Opens the door for further work. 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Sparsity</a:t>
            </a:r>
            <a:r>
              <a:rPr lang="en-US" dirty="0" smtClean="0"/>
              <a:t> constraint to use a minimum number of signatures</a:t>
            </a:r>
          </a:p>
        </p:txBody>
      </p:sp>
    </p:spTree>
    <p:extLst>
      <p:ext uri="{BB962C8B-B14F-4D97-AF65-F5344CB8AC3E}">
        <p14:creationId xmlns:p14="http://schemas.microsoft.com/office/powerpoint/2010/main" val="195792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Tumor Cells Carry Somatic Mutations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28110" y="1457187"/>
            <a:ext cx="2206175" cy="2474726"/>
            <a:chOff x="428110" y="1457187"/>
            <a:chExt cx="2206175" cy="2474726"/>
          </a:xfrm>
        </p:grpSpPr>
        <p:grpSp>
          <p:nvGrpSpPr>
            <p:cNvPr id="8" name="Group 7"/>
            <p:cNvGrpSpPr/>
            <p:nvPr/>
          </p:nvGrpSpPr>
          <p:grpSpPr>
            <a:xfrm>
              <a:off x="428110" y="2254163"/>
              <a:ext cx="2206175" cy="1677750"/>
              <a:chOff x="1050404" y="2661186"/>
              <a:chExt cx="2739215" cy="230494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050404" y="2916463"/>
                <a:ext cx="1724544" cy="16777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532035" y="2661186"/>
                <a:ext cx="1724544" cy="16777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202804" y="3288381"/>
                <a:ext cx="1724544" cy="16777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065076" y="3288381"/>
                <a:ext cx="1724543" cy="16777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09398" y="1457187"/>
              <a:ext cx="1615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Tumor</a:t>
              </a:r>
              <a:endParaRPr lang="en-US" sz="2800" b="1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327719" y="2575573"/>
              <a:ext cx="354122" cy="1015781"/>
              <a:chOff x="5675316" y="2567107"/>
              <a:chExt cx="518072" cy="2325024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675316" y="2649904"/>
                <a:ext cx="439682" cy="2116787"/>
              </a:xfrm>
              <a:custGeom>
                <a:avLst/>
                <a:gdLst>
                  <a:gd name="connsiteX0" fmla="*/ 0 w 439682"/>
                  <a:gd name="connsiteY0" fmla="*/ 0 h 2116787"/>
                  <a:gd name="connsiteX1" fmla="*/ 438975 w 439682"/>
                  <a:gd name="connsiteY1" fmla="*/ 486077 h 2116787"/>
                  <a:gd name="connsiteX2" fmla="*/ 109744 w 439682"/>
                  <a:gd name="connsiteY2" fmla="*/ 1128953 h 2116787"/>
                  <a:gd name="connsiteX3" fmla="*/ 407619 w 439682"/>
                  <a:gd name="connsiteY3" fmla="*/ 1615030 h 2116787"/>
                  <a:gd name="connsiteX4" fmla="*/ 219487 w 439682"/>
                  <a:gd name="connsiteY4" fmla="*/ 2116787 h 2116787"/>
                  <a:gd name="connsiteX5" fmla="*/ 219487 w 439682"/>
                  <a:gd name="connsiteY5" fmla="*/ 2116787 h 211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682" h="2116787">
                    <a:moveTo>
                      <a:pt x="0" y="0"/>
                    </a:moveTo>
                    <a:cubicBezTo>
                      <a:pt x="210342" y="148959"/>
                      <a:pt x="420684" y="297918"/>
                      <a:pt x="438975" y="486077"/>
                    </a:cubicBezTo>
                    <a:cubicBezTo>
                      <a:pt x="457266" y="674236"/>
                      <a:pt x="114970" y="940794"/>
                      <a:pt x="109744" y="1128953"/>
                    </a:cubicBezTo>
                    <a:cubicBezTo>
                      <a:pt x="104518" y="1317112"/>
                      <a:pt x="389329" y="1450391"/>
                      <a:pt x="407619" y="1615030"/>
                    </a:cubicBezTo>
                    <a:cubicBezTo>
                      <a:pt x="425909" y="1779669"/>
                      <a:pt x="219487" y="2116787"/>
                      <a:pt x="219487" y="2116787"/>
                    </a:cubicBezTo>
                    <a:lnTo>
                      <a:pt x="219487" y="2116787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>
                <a:off x="5753704" y="2775344"/>
                <a:ext cx="387565" cy="2116787"/>
              </a:xfrm>
              <a:custGeom>
                <a:avLst/>
                <a:gdLst>
                  <a:gd name="connsiteX0" fmla="*/ 0 w 439682"/>
                  <a:gd name="connsiteY0" fmla="*/ 0 h 2116787"/>
                  <a:gd name="connsiteX1" fmla="*/ 438975 w 439682"/>
                  <a:gd name="connsiteY1" fmla="*/ 486077 h 2116787"/>
                  <a:gd name="connsiteX2" fmla="*/ 109744 w 439682"/>
                  <a:gd name="connsiteY2" fmla="*/ 1128953 h 2116787"/>
                  <a:gd name="connsiteX3" fmla="*/ 407619 w 439682"/>
                  <a:gd name="connsiteY3" fmla="*/ 1615030 h 2116787"/>
                  <a:gd name="connsiteX4" fmla="*/ 219487 w 439682"/>
                  <a:gd name="connsiteY4" fmla="*/ 2116787 h 2116787"/>
                  <a:gd name="connsiteX5" fmla="*/ 219487 w 439682"/>
                  <a:gd name="connsiteY5" fmla="*/ 2116787 h 211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682" h="2116787">
                    <a:moveTo>
                      <a:pt x="0" y="0"/>
                    </a:moveTo>
                    <a:cubicBezTo>
                      <a:pt x="210342" y="148959"/>
                      <a:pt x="420684" y="297918"/>
                      <a:pt x="438975" y="486077"/>
                    </a:cubicBezTo>
                    <a:cubicBezTo>
                      <a:pt x="457266" y="674236"/>
                      <a:pt x="114970" y="940794"/>
                      <a:pt x="109744" y="1128953"/>
                    </a:cubicBezTo>
                    <a:cubicBezTo>
                      <a:pt x="104518" y="1317112"/>
                      <a:pt x="389329" y="1450391"/>
                      <a:pt x="407619" y="1615030"/>
                    </a:cubicBezTo>
                    <a:cubicBezTo>
                      <a:pt x="425909" y="1779669"/>
                      <a:pt x="219487" y="2116787"/>
                      <a:pt x="219487" y="2116787"/>
                    </a:cubicBezTo>
                    <a:lnTo>
                      <a:pt x="219487" y="2116787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 flipH="1">
                <a:off x="5805823" y="2567107"/>
                <a:ext cx="387565" cy="2116787"/>
              </a:xfrm>
              <a:custGeom>
                <a:avLst/>
                <a:gdLst>
                  <a:gd name="connsiteX0" fmla="*/ 0 w 439682"/>
                  <a:gd name="connsiteY0" fmla="*/ 0 h 2116787"/>
                  <a:gd name="connsiteX1" fmla="*/ 438975 w 439682"/>
                  <a:gd name="connsiteY1" fmla="*/ 486077 h 2116787"/>
                  <a:gd name="connsiteX2" fmla="*/ 109744 w 439682"/>
                  <a:gd name="connsiteY2" fmla="*/ 1128953 h 2116787"/>
                  <a:gd name="connsiteX3" fmla="*/ 407619 w 439682"/>
                  <a:gd name="connsiteY3" fmla="*/ 1615030 h 2116787"/>
                  <a:gd name="connsiteX4" fmla="*/ 219487 w 439682"/>
                  <a:gd name="connsiteY4" fmla="*/ 2116787 h 2116787"/>
                  <a:gd name="connsiteX5" fmla="*/ 219487 w 439682"/>
                  <a:gd name="connsiteY5" fmla="*/ 2116787 h 211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682" h="2116787">
                    <a:moveTo>
                      <a:pt x="0" y="0"/>
                    </a:moveTo>
                    <a:cubicBezTo>
                      <a:pt x="210342" y="148959"/>
                      <a:pt x="420684" y="297918"/>
                      <a:pt x="438975" y="486077"/>
                    </a:cubicBezTo>
                    <a:cubicBezTo>
                      <a:pt x="457266" y="674236"/>
                      <a:pt x="114970" y="940794"/>
                      <a:pt x="109744" y="1128953"/>
                    </a:cubicBezTo>
                    <a:cubicBezTo>
                      <a:pt x="104518" y="1317112"/>
                      <a:pt x="389329" y="1450391"/>
                      <a:pt x="407619" y="1615030"/>
                    </a:cubicBezTo>
                    <a:cubicBezTo>
                      <a:pt x="425909" y="1779669"/>
                      <a:pt x="219487" y="2116787"/>
                      <a:pt x="219487" y="2116787"/>
                    </a:cubicBezTo>
                    <a:lnTo>
                      <a:pt x="219487" y="2116787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164170" y="1805227"/>
            <a:ext cx="36491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gcttcgctagcgcccccttttaatcgatcccgatcg</a:t>
            </a:r>
            <a:endParaRPr lang="en-US" dirty="0" smtClean="0"/>
          </a:p>
          <a:p>
            <a:r>
              <a:rPr lang="en-US" dirty="0" err="1" smtClean="0"/>
              <a:t>cccacgatcggatagctagatcgactgtttttaatt</a:t>
            </a:r>
            <a:endParaRPr lang="en-US" dirty="0" smtClean="0"/>
          </a:p>
          <a:p>
            <a:r>
              <a:rPr lang="en-US" dirty="0" err="1" smtClean="0"/>
              <a:t>agcccacatcactatctccctttttgggagacgatc</a:t>
            </a:r>
            <a:endParaRPr lang="en-US" dirty="0" smtClean="0"/>
          </a:p>
          <a:p>
            <a:r>
              <a:rPr lang="en-US" dirty="0" err="1" smtClean="0"/>
              <a:t>atgccccggtttcgaatgctaaaatgctaaagttt</a:t>
            </a:r>
            <a:endParaRPr lang="en-US" dirty="0" smtClean="0"/>
          </a:p>
          <a:p>
            <a:r>
              <a:rPr lang="en-US" dirty="0" err="1" smtClean="0"/>
              <a:t>cccacgatcggatagctagatcgactgtttttaatt</a:t>
            </a:r>
            <a:endParaRPr lang="en-US" dirty="0" smtClean="0"/>
          </a:p>
          <a:p>
            <a:r>
              <a:rPr lang="en-US" dirty="0" err="1" smtClean="0"/>
              <a:t>cagctactgatcgttttgccggccccccgggagat</a:t>
            </a:r>
            <a:endParaRPr lang="en-US" dirty="0" smtClean="0"/>
          </a:p>
          <a:p>
            <a:r>
              <a:rPr lang="en-US" dirty="0" err="1" smtClean="0"/>
              <a:t>atgccccggtttcgaatgctaaaatgctaaagttt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9" name="Oval 18"/>
          <p:cNvSpPr/>
          <p:nvPr/>
        </p:nvSpPr>
        <p:spPr>
          <a:xfrm>
            <a:off x="1245331" y="2916463"/>
            <a:ext cx="571734" cy="188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939809" y="2822383"/>
            <a:ext cx="2959197" cy="1881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62647" y="2248719"/>
            <a:ext cx="161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Sequence</a:t>
            </a:r>
            <a:endParaRPr lang="en-US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5589089" y="2175763"/>
            <a:ext cx="736850" cy="18815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29182" y="2463194"/>
            <a:ext cx="736850" cy="18815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57514" y="3018079"/>
            <a:ext cx="736850" cy="18815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26838" y="3033759"/>
            <a:ext cx="736850" cy="18815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373064" y="3536550"/>
            <a:ext cx="736850" cy="18815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6941944">
            <a:off x="5357885" y="4171143"/>
            <a:ext cx="936488" cy="220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90186" y="4390374"/>
            <a:ext cx="1782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Catalog</a:t>
            </a:r>
          </a:p>
          <a:p>
            <a:r>
              <a:rPr lang="en-US" dirty="0" smtClean="0"/>
              <a:t>1. </a:t>
            </a:r>
            <a:r>
              <a:rPr lang="en-US" dirty="0" err="1" smtClean="0"/>
              <a:t>acgatcg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/>
              <a:t>c</a:t>
            </a:r>
            <a:r>
              <a:rPr lang="en-US" dirty="0" err="1" smtClean="0"/>
              <a:t>tcccttt</a:t>
            </a:r>
            <a:endParaRPr lang="en-US" dirty="0" smtClean="0"/>
          </a:p>
          <a:p>
            <a:r>
              <a:rPr lang="en-US" dirty="0" smtClean="0"/>
              <a:t>3. </a:t>
            </a:r>
            <a:r>
              <a:rPr lang="en-US" dirty="0" err="1"/>
              <a:t>t</a:t>
            </a:r>
            <a:r>
              <a:rPr lang="en-US" dirty="0" err="1" smtClean="0"/>
              <a:t>cggata</a:t>
            </a:r>
            <a:endParaRPr lang="en-US" dirty="0" smtClean="0"/>
          </a:p>
          <a:p>
            <a:r>
              <a:rPr lang="en-US" dirty="0" smtClean="0"/>
              <a:t>4. </a:t>
            </a:r>
            <a:r>
              <a:rPr lang="en-US" dirty="0" err="1"/>
              <a:t>g</a:t>
            </a:r>
            <a:r>
              <a:rPr lang="en-US" dirty="0" err="1" smtClean="0"/>
              <a:t>actgttt</a:t>
            </a:r>
            <a:endParaRPr lang="en-US" dirty="0" smtClean="0"/>
          </a:p>
          <a:p>
            <a:r>
              <a:rPr lang="en-US" dirty="0" smtClean="0"/>
              <a:t>5. </a:t>
            </a:r>
            <a:r>
              <a:rPr lang="en-US" dirty="0" err="1" smtClean="0"/>
              <a:t>gccccgg</a:t>
            </a:r>
            <a:r>
              <a:rPr lang="en-US" dirty="0" smtClean="0"/>
              <a:t> </a:t>
            </a:r>
          </a:p>
          <a:p>
            <a:r>
              <a:rPr lang="en-US" dirty="0" smtClean="0"/>
              <a:t>….. 500</a:t>
            </a:r>
          </a:p>
        </p:txBody>
      </p:sp>
    </p:spTree>
    <p:extLst>
      <p:ext uri="{BB962C8B-B14F-4D97-AF65-F5344CB8AC3E}">
        <p14:creationId xmlns:p14="http://schemas.microsoft.com/office/powerpoint/2010/main" val="332410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Catalogs have heterogeneity</a:t>
            </a:r>
          </a:p>
          <a:p>
            <a:pPr lvl="1"/>
            <a:r>
              <a:rPr lang="en-US" dirty="0" smtClean="0"/>
              <a:t>Different mutation types: Substitution, missense, nonsense, </a:t>
            </a:r>
            <a:r>
              <a:rPr lang="en-US" dirty="0" err="1" smtClean="0"/>
              <a:t>indels</a:t>
            </a:r>
            <a:endParaRPr lang="en-US" dirty="0" smtClean="0"/>
          </a:p>
          <a:p>
            <a:pPr lvl="1"/>
            <a:r>
              <a:rPr lang="en-US" dirty="0" smtClean="0"/>
              <a:t>DNA Repair mechanisms</a:t>
            </a:r>
          </a:p>
          <a:p>
            <a:pPr lvl="1"/>
            <a:r>
              <a:rPr lang="en-US" dirty="0" smtClean="0"/>
              <a:t>Passenger mutations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Many different cancer signatures</a:t>
            </a:r>
          </a:p>
        </p:txBody>
      </p:sp>
    </p:spTree>
    <p:extLst>
      <p:ext uri="{BB962C8B-B14F-4D97-AF65-F5344CB8AC3E}">
        <p14:creationId xmlns:p14="http://schemas.microsoft.com/office/powerpoint/2010/main" val="371252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Aim to create computational framework to bridge the gap between the catalogs and signatures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0477" y="4094838"/>
            <a:ext cx="1782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Catalog</a:t>
            </a:r>
          </a:p>
          <a:p>
            <a:r>
              <a:rPr lang="en-US" dirty="0" smtClean="0"/>
              <a:t>1. </a:t>
            </a:r>
            <a:r>
              <a:rPr lang="en-US" dirty="0" err="1" smtClean="0"/>
              <a:t>acgatcg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/>
              <a:t>c</a:t>
            </a:r>
            <a:r>
              <a:rPr lang="en-US" dirty="0" err="1" smtClean="0"/>
              <a:t>tcccttt</a:t>
            </a:r>
            <a:endParaRPr lang="en-US" dirty="0" smtClean="0"/>
          </a:p>
          <a:p>
            <a:r>
              <a:rPr lang="en-US" dirty="0" smtClean="0"/>
              <a:t>3. </a:t>
            </a:r>
            <a:r>
              <a:rPr lang="en-US" dirty="0" err="1"/>
              <a:t>t</a:t>
            </a:r>
            <a:r>
              <a:rPr lang="en-US" dirty="0" err="1" smtClean="0"/>
              <a:t>cggata</a:t>
            </a:r>
            <a:endParaRPr lang="en-US" dirty="0" smtClean="0"/>
          </a:p>
          <a:p>
            <a:r>
              <a:rPr lang="en-US" dirty="0" smtClean="0"/>
              <a:t>4. </a:t>
            </a:r>
            <a:r>
              <a:rPr lang="en-US" dirty="0" err="1"/>
              <a:t>g</a:t>
            </a:r>
            <a:r>
              <a:rPr lang="en-US" dirty="0" err="1" smtClean="0"/>
              <a:t>actgttt</a:t>
            </a:r>
            <a:endParaRPr lang="en-US" dirty="0" smtClean="0"/>
          </a:p>
          <a:p>
            <a:r>
              <a:rPr lang="en-US" dirty="0" smtClean="0"/>
              <a:t>5. </a:t>
            </a:r>
            <a:r>
              <a:rPr lang="en-US" dirty="0" err="1" smtClean="0"/>
              <a:t>gccccgg</a:t>
            </a:r>
            <a:r>
              <a:rPr lang="en-US" dirty="0" smtClean="0"/>
              <a:t> </a:t>
            </a:r>
          </a:p>
          <a:p>
            <a:r>
              <a:rPr lang="en-US" dirty="0" smtClean="0"/>
              <a:t>….. 500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0939" y="4597799"/>
            <a:ext cx="2418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Lung Cancer Signature</a:t>
            </a:r>
          </a:p>
          <a:p>
            <a:r>
              <a:rPr lang="en-US" dirty="0" smtClean="0"/>
              <a:t>1. </a:t>
            </a:r>
            <a:r>
              <a:rPr lang="en-US" dirty="0" err="1" smtClean="0"/>
              <a:t>Gcgta</a:t>
            </a:r>
            <a:r>
              <a:rPr lang="en-US" dirty="0" smtClean="0"/>
              <a:t> (G:C &gt; T:A)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Cttccg</a:t>
            </a:r>
            <a:r>
              <a:rPr lang="en-US" dirty="0" smtClean="0"/>
              <a:t> Deletion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tcggata</a:t>
            </a:r>
            <a:endParaRPr lang="en-US" dirty="0" smtClean="0"/>
          </a:p>
        </p:txBody>
      </p:sp>
      <p:sp>
        <p:nvSpPr>
          <p:cNvPr id="7" name="Curved Left Arrow 6"/>
          <p:cNvSpPr/>
          <p:nvPr/>
        </p:nvSpPr>
        <p:spPr>
          <a:xfrm rot="16200000">
            <a:off x="4185870" y="2352143"/>
            <a:ext cx="799561" cy="315134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7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of Signatures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6850" y="3502150"/>
            <a:ext cx="77366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 </a:t>
            </a:r>
            <a:r>
              <a:rPr lang="en-US" sz="3200" dirty="0" smtClean="0">
                <a:sym typeface="Wingdings"/>
              </a:rPr>
              <a:t>= Mutational Signature</a:t>
            </a:r>
          </a:p>
          <a:p>
            <a:endParaRPr lang="en-US" sz="3200" dirty="0">
              <a:sym typeface="Wingdings"/>
            </a:endParaRPr>
          </a:p>
          <a:p>
            <a:r>
              <a:rPr lang="en-US" sz="3200" dirty="0">
                <a:sym typeface="Wingdings"/>
              </a:rPr>
              <a:t>p</a:t>
            </a:r>
            <a:r>
              <a:rPr lang="en-US" sz="3200" baseline="-25000" dirty="0" smtClean="0">
                <a:sym typeface="Wingdings"/>
              </a:rPr>
              <a:t>1…k</a:t>
            </a:r>
            <a:r>
              <a:rPr lang="en-US" sz="3200" dirty="0" smtClean="0">
                <a:sym typeface="Wingdings"/>
              </a:rPr>
              <a:t> = probability P causes a certain mutation</a:t>
            </a:r>
          </a:p>
          <a:p>
            <a:endParaRPr lang="en-US" sz="3200" dirty="0">
              <a:sym typeface="Wingdings"/>
            </a:endParaRPr>
          </a:p>
          <a:p>
            <a:r>
              <a:rPr lang="en-US" sz="3200" dirty="0" smtClean="0">
                <a:sym typeface="Wingdings"/>
              </a:rPr>
              <a:t>K = 96 </a:t>
            </a:r>
            <a:r>
              <a:rPr lang="en-US" dirty="0" smtClean="0">
                <a:sym typeface="Wingdings"/>
              </a:rPr>
              <a:t>(6 types of substitutions * 4 types of 5’ bases * 4 types of 3’ bases)</a:t>
            </a:r>
          </a:p>
        </p:txBody>
      </p:sp>
      <p:pic>
        <p:nvPicPr>
          <p:cNvPr id="6" name="Picture 5" descr="Screen Shot 2015-02-02 at 9.43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8" t="46445" r="15903" b="49910"/>
          <a:stretch/>
        </p:blipFill>
        <p:spPr>
          <a:xfrm>
            <a:off x="2211102" y="2253898"/>
            <a:ext cx="4285147" cy="7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4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of a Genome</a:t>
            </a:r>
            <a:endParaRPr lang="en-US" dirty="0"/>
          </a:p>
        </p:txBody>
      </p:sp>
      <p:pic>
        <p:nvPicPr>
          <p:cNvPr id="4" name="Picture 3" descr="Screen Shot 2015-02-02 at 10.02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0" t="52006" r="26961" b="37294"/>
          <a:stretch/>
        </p:blipFill>
        <p:spPr>
          <a:xfrm>
            <a:off x="530036" y="1499843"/>
            <a:ext cx="3216421" cy="1306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6457" y="1505267"/>
            <a:ext cx="286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 = process/mutation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99086" y="2017276"/>
            <a:ext cx="275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 = exposure/weight</a:t>
            </a:r>
            <a:endParaRPr lang="en-US" sz="2400" dirty="0"/>
          </a:p>
        </p:txBody>
      </p:sp>
      <p:pic>
        <p:nvPicPr>
          <p:cNvPr id="8" name="Picture 7" descr="Screen Shot 2015-02-02 at 10.16.4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9" t="28686" r="34505" b="23026"/>
          <a:stretch/>
        </p:blipFill>
        <p:spPr>
          <a:xfrm>
            <a:off x="2383005" y="2665584"/>
            <a:ext cx="4058999" cy="39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0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end up with</a:t>
            </a:r>
            <a:endParaRPr lang="en-US" dirty="0"/>
          </a:p>
        </p:txBody>
      </p:sp>
      <p:pic>
        <p:nvPicPr>
          <p:cNvPr id="4" name="Picture 3" descr="Screen Shot 2015-02-03 at 12.13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55804" r="53172" b="36505"/>
          <a:stretch/>
        </p:blipFill>
        <p:spPr>
          <a:xfrm>
            <a:off x="457200" y="1844832"/>
            <a:ext cx="3988925" cy="1211827"/>
          </a:xfrm>
          <a:prstGeom prst="rect">
            <a:avLst/>
          </a:prstGeom>
        </p:spPr>
      </p:pic>
      <p:pic>
        <p:nvPicPr>
          <p:cNvPr id="5" name="Picture 4" descr="Screen Shot 2015-02-03 at 12.13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9" t="21336" r="33942" b="70973"/>
          <a:stretch/>
        </p:blipFill>
        <p:spPr>
          <a:xfrm>
            <a:off x="359514" y="3865487"/>
            <a:ext cx="4102892" cy="1258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1081" y="3195747"/>
            <a:ext cx="371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6125" y="3142599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pic>
        <p:nvPicPr>
          <p:cNvPr id="8" name="Picture 7" descr="Screen Shot 2015-02-03 at 12.13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2" t="45918" r="32339" b="46361"/>
          <a:stretch/>
        </p:blipFill>
        <p:spPr>
          <a:xfrm>
            <a:off x="4835174" y="2888681"/>
            <a:ext cx="4217934" cy="11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6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Non-Negative Matrix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to extract “P” and “e” from 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i="1" u="sng" dirty="0" smtClean="0"/>
              <a:t>Step 1 and 2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Reduce Matrix Dimensions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 bootstrap resampling</a:t>
            </a:r>
            <a:endParaRPr lang="en-US" dirty="0"/>
          </a:p>
        </p:txBody>
      </p:sp>
      <p:pic>
        <p:nvPicPr>
          <p:cNvPr id="4" name="Picture 3" descr="Screen Shot 2015-02-02 at 11.09.0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t="31978" r="60909" b="60888"/>
          <a:stretch/>
        </p:blipFill>
        <p:spPr>
          <a:xfrm>
            <a:off x="5016854" y="3355500"/>
            <a:ext cx="3496120" cy="9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9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758"/>
            <a:ext cx="8229600" cy="56244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Step 3&amp;4: Non Negative Matrix Factorization</a:t>
            </a:r>
          </a:p>
          <a:p>
            <a:r>
              <a:rPr lang="en-US" dirty="0" smtClean="0"/>
              <a:t>All inputs must be non-negative</a:t>
            </a:r>
          </a:p>
          <a:p>
            <a:r>
              <a:rPr lang="en-US" dirty="0" smtClean="0"/>
              <a:t>Aims to recreate P and e from M</a:t>
            </a:r>
          </a:p>
          <a:p>
            <a:pPr marL="0" indent="0">
              <a:buNone/>
            </a:pPr>
            <a:endParaRPr lang="en-US" b="1" i="1" dirty="0"/>
          </a:p>
        </p:txBody>
      </p:sp>
      <p:pic>
        <p:nvPicPr>
          <p:cNvPr id="4" name="Picture 3" descr="Screen Shot 2015-02-03 at 9.15.4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t="26765" r="27818" b="50738"/>
          <a:stretch/>
        </p:blipFill>
        <p:spPr>
          <a:xfrm>
            <a:off x="427342" y="2990182"/>
            <a:ext cx="4129729" cy="313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403" y="266670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Iterate until convergence</a:t>
            </a:r>
            <a:endParaRPr lang="en-US" b="1" dirty="0"/>
          </a:p>
        </p:txBody>
      </p:sp>
      <p:pic>
        <p:nvPicPr>
          <p:cNvPr id="6" name="Picture 5" descr="Screen Shot 2015-02-03 at 9.17.5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5" t="51458" r="70101" b="41683"/>
          <a:stretch/>
        </p:blipFill>
        <p:spPr>
          <a:xfrm>
            <a:off x="6049167" y="3838505"/>
            <a:ext cx="1879840" cy="107244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499991">
            <a:off x="3760641" y="3428718"/>
            <a:ext cx="2192423" cy="238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26820" y="2805201"/>
            <a:ext cx="137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Minimize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00656" y="3445204"/>
            <a:ext cx="2213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Cost Function</a:t>
            </a:r>
            <a:endParaRPr lang="en-US" sz="2800" b="1" dirty="0"/>
          </a:p>
        </p:txBody>
      </p:sp>
      <p:sp>
        <p:nvSpPr>
          <p:cNvPr id="11" name="Right Arrow 10"/>
          <p:cNvSpPr/>
          <p:nvPr/>
        </p:nvSpPr>
        <p:spPr>
          <a:xfrm>
            <a:off x="3813049" y="5225918"/>
            <a:ext cx="613771" cy="2279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26820" y="520963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to (K,N)</a:t>
            </a:r>
            <a:r>
              <a:rPr lang="en-US" baseline="30000" dirty="0" err="1" smtClean="0"/>
              <a:t>th</a:t>
            </a:r>
            <a:r>
              <a:rPr lang="en-US" dirty="0" smtClean="0"/>
              <a:t> element of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57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469</Words>
  <Application>Microsoft Macintosh PowerPoint</Application>
  <PresentationFormat>On-screen Show (4:3)</PresentationFormat>
  <Paragraphs>96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Deciphering Signatures of Mutational Processes Operative in Human Cancer </vt:lpstr>
      <vt:lpstr>Tumor Cells Carry Somatic Mutations</vt:lpstr>
      <vt:lpstr>Motivation</vt:lpstr>
      <vt:lpstr>PowerPoint Presentation</vt:lpstr>
      <vt:lpstr>Feature of Signatures</vt:lpstr>
      <vt:lpstr>Mapping of a Genome</vt:lpstr>
      <vt:lpstr>What we end up with</vt:lpstr>
      <vt:lpstr>Non-Negative Matrix Factorization</vt:lpstr>
      <vt:lpstr>PowerPoint Presentation</vt:lpstr>
      <vt:lpstr>NMF: Faces</vt:lpstr>
      <vt:lpstr>NMF: Encyclopedia</vt:lpstr>
      <vt:lpstr>Step 5: Clustering</vt:lpstr>
      <vt:lpstr>Step 6: Evaluate</vt:lpstr>
      <vt:lpstr>Does it work?</vt:lpstr>
      <vt:lpstr>Breast Cancer Example</vt:lpstr>
      <vt:lpstr>Impact</vt:lpstr>
    </vt:vector>
  </TitlesOfParts>
  <Company>University of Wisconsin Department of Biomedical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Deciphering Signatures of Mutational Processes Operative in Human Cancer </dc:title>
  <dc:creator>Taylor Jaraczewski</dc:creator>
  <cp:lastModifiedBy>Taylor Jaraczewski</cp:lastModifiedBy>
  <cp:revision>23</cp:revision>
  <dcterms:created xsi:type="dcterms:W3CDTF">2015-02-02T16:01:59Z</dcterms:created>
  <dcterms:modified xsi:type="dcterms:W3CDTF">2015-02-03T18:51:47Z</dcterms:modified>
</cp:coreProperties>
</file>